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1313" r:id="rId5"/>
    <p:sldId id="1378" r:id="rId6"/>
    <p:sldId id="266" r:id="rId7"/>
    <p:sldId id="1364" r:id="rId8"/>
    <p:sldId id="1365" r:id="rId9"/>
    <p:sldId id="1366" r:id="rId10"/>
    <p:sldId id="1367" r:id="rId11"/>
    <p:sldId id="1368" r:id="rId12"/>
    <p:sldId id="1255" r:id="rId13"/>
    <p:sldId id="1360" r:id="rId14"/>
    <p:sldId id="1273" r:id="rId15"/>
    <p:sldId id="1278" r:id="rId16"/>
    <p:sldId id="1392" r:id="rId17"/>
    <p:sldId id="1393" r:id="rId18"/>
    <p:sldId id="1394" r:id="rId19"/>
    <p:sldId id="1395" r:id="rId20"/>
    <p:sldId id="1396" r:id="rId21"/>
    <p:sldId id="1397" r:id="rId22"/>
    <p:sldId id="1398" r:id="rId23"/>
    <p:sldId id="1399" r:id="rId24"/>
    <p:sldId id="1401" r:id="rId25"/>
    <p:sldId id="1402" r:id="rId26"/>
    <p:sldId id="1369" r:id="rId27"/>
    <p:sldId id="1308" r:id="rId28"/>
    <p:sldId id="1309" r:id="rId29"/>
    <p:sldId id="1310" r:id="rId30"/>
    <p:sldId id="1311" r:id="rId31"/>
    <p:sldId id="1312" r:id="rId32"/>
    <p:sldId id="1370" r:id="rId33"/>
    <p:sldId id="1289" r:id="rId34"/>
    <p:sldId id="1361" r:id="rId35"/>
    <p:sldId id="1404" r:id="rId36"/>
    <p:sldId id="1362" r:id="rId37"/>
    <p:sldId id="1320" r:id="rId38"/>
    <p:sldId id="1322" r:id="rId39"/>
    <p:sldId id="1325" r:id="rId40"/>
    <p:sldId id="1326" r:id="rId41"/>
    <p:sldId id="1328" r:id="rId42"/>
    <p:sldId id="1371" r:id="rId43"/>
    <p:sldId id="1264" r:id="rId44"/>
    <p:sldId id="1267" r:id="rId45"/>
    <p:sldId id="1266" r:id="rId46"/>
    <p:sldId id="1265" r:id="rId47"/>
    <p:sldId id="1268" r:id="rId48"/>
    <p:sldId id="1391" r:id="rId49"/>
    <p:sldId id="1373" r:id="rId50"/>
    <p:sldId id="137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948B6"/>
    <a:srgbClr val="3647B6"/>
    <a:srgbClr val="8397E7"/>
    <a:srgbClr val="AFCBFD"/>
    <a:srgbClr val="93A9FF"/>
    <a:srgbClr val="86A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3D9EE-E746-43BF-895C-DF1BBA0B3F87}" v="39" dt="2024-05-21T12:49:44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3AE36A-9849-8734-68B0-2D959C726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2755D-0799-B19A-BCBD-8C9E999E64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163C-EE2E-7546-90F8-CF22AAE91DD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1E47C-F85D-AA6B-B568-76BD637D3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28AEA-2389-7F26-5A5D-D8C5E312DF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90C47-E711-1845-B18B-7A2271B97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1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51491-C050-C142-BE35-A9B9D73644B3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FC15E-7FD1-034A-9729-2C6FA6821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81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23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165D-DC0E-85BA-C963-384BABBF3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48B0F-B7C8-34F8-5534-3CEBB219A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A004A-04B6-0FD7-E1C1-CF8EC1AD9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42A9C-1E37-33FA-534E-51F0BA5DA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26B2-EF97-1CB4-A9D1-BC4296ED9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F75EE-BFE0-5788-4173-111ACF226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C3A90-FE5B-4A81-85B5-C5FCA8C48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E85B6-DEE7-3B75-9E0E-05C6EE886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A6AE-ECCA-E92F-5BDF-EA557DF6B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06E32-1B4A-E273-ACDA-575D5DC03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AEDA7-F8E4-E943-E5FA-82FF47D0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4EACB-978E-8C6A-8022-B3846B69D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5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6FA93-D8C7-0F3A-7669-67049981D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18AED-744B-13F7-2AE7-386EBB72A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D82F6-FA07-6E29-97A0-151552B4F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75591-A44B-0374-F5BA-D59913177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87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7531B-EF39-651A-37D5-B2E9663F4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88874-14B9-3E7E-BE5E-E7CC85B86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158350-05B9-1D90-0575-08EDEED48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772E5-3A0A-BCE9-FAEA-09CBF95C3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44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23EF6-D249-6A74-710C-CC257FD4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E9FF5-72B9-F15F-2FBA-54C286569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1F0CB-F4CE-B1ED-3A9A-168FBD25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EB84B-D75F-8539-CB17-BB3F84DA6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6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47F5D-29BF-D24D-B2D7-43117BE47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EBE07-F98E-38CC-9424-76B1889C0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7E3DF-9A9F-3D9E-CA68-8487CB7D6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F4583-5EBA-7525-D40E-4AB1A358B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03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27477-AB56-72DA-39EF-23F006CD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1058DB-14CB-B1D0-F26A-55704E32D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FAF757-3D4E-C118-479F-B9D7CA008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E3FE7-70E2-CB71-60FB-42CBA5D60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5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AC2FB-77C5-7971-0561-7941828D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12EB1-A9A3-88F4-44FE-25868C17C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BA680-5CF4-4F74-92D5-26EA34BFD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03A9A-9B71-5F5D-0A74-5F088774A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7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2B82-2AB3-DEF2-78E3-5D56A530E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9F54AA-CACB-34DA-8EB4-5A43B33D2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E6971-326C-4DCA-5430-C216D5127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A6518-7F4E-1DB7-AE00-5E32811B9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49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10">
              <a:lnSpc>
                <a:spcPct val="107000"/>
              </a:lnSpc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6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CE096-DDF9-F38F-8658-8300D447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BC55D-F5F5-AC0A-1172-40C3FFD88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FA2B0-0775-8BE5-0044-C8DA4FF88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71B22-D231-8902-9BA5-36B0E3A7B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51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7EEAD-FFBE-9BBB-030B-C8CA286EA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D4BAA-C630-88D0-381B-7076DC527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6E316-A22C-FC55-A2AA-B6FA5BEA7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BF89-E17D-E4DA-DC1F-9D837C540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9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5C013-2DC1-C7A4-5C45-668A2F23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96E40-F883-3B67-959E-E4A6CA00D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6D991-E3F5-A8E2-917B-9A851BAD9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62BB7-9AF2-3B35-4B6E-2E8497CC0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1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0745E-A357-EA38-FB02-787546CFC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AF7CC-ED16-9E26-9181-B322AC163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7B64F-1734-DD82-4B1B-79695E2EB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9ECCA-89C4-8A47-7BE5-EAC558F76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4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0D279-720E-0CE7-F6EB-B8AD1DBF7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4C1B9-418A-CCF3-E071-DE6CC031D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8BF06-22BD-146D-B13B-CB9EAD740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139C8-BE78-9E1D-819B-D0BFF4A4F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3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9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A97D-F390-23FB-C880-D8B6FE77F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1CD99-E9FD-8586-9ECD-843385E76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90D4B-13EB-8BC9-0750-D7CE862B6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6E328-E31D-CD16-C117-3CEA109A2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7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76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7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0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16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43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55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00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47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78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60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70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6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2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5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75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FC15E-7FD1-034A-9729-2C6FA6821F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0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EE377-B8E1-46C6-764E-35B9C8899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9C25D-EF20-84AD-D14D-2061BB41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838" y="690351"/>
            <a:ext cx="8631677" cy="19282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F9B5-9E18-407C-4D11-7AC3882D7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38" y="5466944"/>
            <a:ext cx="6770451" cy="13910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647B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40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5A72-E2F7-0E3B-0DDA-8AEE476C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984"/>
            <a:ext cx="10515600" cy="4052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8D37926-3C4B-41C8-EFDB-911300C2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84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924193-02B9-9810-A50A-C323F20B0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11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5BE-2442-7C64-032F-EEC3B84E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52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DA3C-9A4F-10ED-C6D4-40AC09ED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12387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65D87-AFBC-843E-1CA6-0F0D9EB66B62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6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C14D-8924-F22D-FF6C-1CEECDCE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8EB7-DF60-9429-B7C4-F17C2FD19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9256"/>
            <a:ext cx="5181600" cy="4057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305E6D-E633-8F98-0EDC-7F3C0166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058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D04F-CFDA-AB0A-0CB3-633767A38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109863"/>
            <a:ext cx="5157787" cy="6759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417A7-92FA-2590-1532-B39F1253F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61535"/>
            <a:ext cx="5157787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83ECC-3794-AE5F-27B5-A74B4DEC7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9863"/>
            <a:ext cx="5183188" cy="6759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E5DA7-1D14-860C-86DA-E26B78A6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61535"/>
            <a:ext cx="5183188" cy="3328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A033EDD-4130-6D25-944B-3C4E62F0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13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FE5DF1-48AB-E0EB-F43E-6ACA748DB7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A7959-19EC-57EE-7E3C-D0AA505D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157"/>
            <a:ext cx="10515600" cy="10936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rgbClr val="3647B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BCF7B-22B6-6253-4D64-9AD634D23090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1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AB681-AC2C-C77A-18CF-DCFBC5F41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BC1E5-8CCE-BA2E-FCAF-D803E35C5BB4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F6852-088F-2460-26AE-643C01A59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DFDD0-A0F2-83DC-8B7C-F0E01957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D2E1-E1A8-E3A2-FBE0-B7BCE986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9988-0A31-7185-4BB3-3C4229E09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28B3D-8AA7-7411-73DB-702ACCECC36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8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91A5A-4639-4A17-81AE-6B9D409E8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7FD8C-2415-7AF2-D9F7-2FD9A5E45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5B6969-06CB-5136-72BE-7F36D660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68" y="99695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5190A3B-C978-9A37-3EC2-7DD786CF8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169" y="2774373"/>
            <a:ext cx="3932237" cy="3086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51DB3-822F-D681-37C0-3180279A1079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04FFFA98-BE84-F3D2-7C54-E616A2B54E5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7E45-5358-D826-413C-52477851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9013"/>
            <a:ext cx="10515600" cy="408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B734709-A90C-544A-96B6-4BCE82CBB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0C52F-DC60-BE86-6751-7E45895AE1B5}"/>
              </a:ext>
            </a:extLst>
          </p:cNvPr>
          <p:cNvSpPr txBox="1"/>
          <p:nvPr userDrawn="1"/>
        </p:nvSpPr>
        <p:spPr>
          <a:xfrm>
            <a:off x="11353800" y="6379285"/>
            <a:ext cx="56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7E03E9B-E934-2C4D-ADCE-95F69DF73B50}" type="slidenum">
              <a:rPr lang="en-US" sz="2000" b="1" smtClean="0">
                <a:solidFill>
                  <a:srgbClr val="8397E7"/>
                </a:solidFill>
              </a:rPr>
              <a:pPr algn="ctr"/>
              <a:t>‹#›</a:t>
            </a:fld>
            <a:endParaRPr lang="en-US" sz="2000" b="1">
              <a:solidFill>
                <a:srgbClr val="8397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e.mass.edu/mcas/tdd/math.html?section=testdesign" TargetMode="External"/><Relationship Id="rId7" Type="http://schemas.openxmlformats.org/officeDocument/2006/relationships/hyperlink" Target="http://mcas.pearsonsupport.com/student/" TargetMode="External"/><Relationship Id="rId2" Type="http://schemas.openxmlformats.org/officeDocument/2006/relationships/hyperlink" Target="https://www.doe.mass.edu/mca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cas.pearsonsupport.com/released-items/math" TargetMode="External"/><Relationship Id="rId5" Type="http://schemas.openxmlformats.org/officeDocument/2006/relationships/hyperlink" Target="https://www.doe.mass.edu/mcas/student/default.html" TargetMode="External"/><Relationship Id="rId4" Type="http://schemas.openxmlformats.org/officeDocument/2006/relationships/hyperlink" Target="https://www.doe.mass.edu/mcas/tdd/testdesign/g10-math-nextgen-standards.docx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mcas@mass.gov" TargetMode="External"/><Relationship Id="rId2" Type="http://schemas.openxmlformats.org/officeDocument/2006/relationships/hyperlink" Target="http://www.doe.mass.edu/mca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casservicecenter.com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C4D94E-A9AA-62DE-5E4F-A297B528F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15" y="1714839"/>
            <a:ext cx="11312769" cy="2899591"/>
          </a:xfrm>
        </p:spPr>
        <p:txBody>
          <a:bodyPr>
            <a:normAutofit fontScale="90000"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br>
              <a:rPr lang="en-US"/>
            </a:br>
            <a:r>
              <a:rPr lang="en-US" sz="5300"/>
              <a:t>Scoring of Grade 10 Mathematics</a:t>
            </a:r>
            <a:br>
              <a:rPr lang="en-US" sz="5300"/>
            </a:br>
            <a:br>
              <a:rPr lang="en-US" sz="5300"/>
            </a:br>
            <a:r>
              <a:rPr lang="en-US" sz="5300"/>
              <a:t>MCAS</a:t>
            </a:r>
            <a:br>
              <a:rPr lang="en-US" sz="5300"/>
            </a:br>
            <a:r>
              <a:rPr lang="en-US" sz="5300"/>
              <a:t>Constructed Response Questions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FB839-A537-685A-EE8C-AF8C11F1A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February 29, 2024</a:t>
            </a:r>
          </a:p>
        </p:txBody>
      </p:sp>
    </p:spTree>
    <p:extLst>
      <p:ext uri="{BB962C8B-B14F-4D97-AF65-F5344CB8AC3E}">
        <p14:creationId xmlns:p14="http://schemas.microsoft.com/office/powerpoint/2010/main" val="6447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1"/>
    </mc:Choice>
    <mc:Fallback xmlns="">
      <p:transition spd="slow" advTm="161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8"/>
            <a:ext cx="10990385" cy="5810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Grade 10 Question Sample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08891" y="1010061"/>
                <a:ext cx="8762185" cy="5242457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US" sz="18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A: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45% 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8650" lvl="1" indent="-1714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There are 420 total vehicles at the dealership, 189 of which are trucks. 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dirty="0" smtClean="0">
                            <a:solidFill>
                              <a:srgbClr val="3647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189</m:t>
                            </m:r>
                          </m:num>
                          <m:den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0.45</a:t>
                </a:r>
              </a:p>
              <a:p>
                <a:endParaRPr lang="en-US" sz="18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B: </a:t>
                </a:r>
                <a:r>
                  <a:rPr lang="en-US" sz="18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00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127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231</m:t>
                            </m:r>
                          </m:den>
                        </m:f>
                      </m:e>
                    </m:box>
                  </m:oMath>
                </a14:m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are 231 vans for sale and 127 of them are blue OR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Equivalent percentage with work or explanation</a:t>
                </a:r>
              </a:p>
              <a:p>
                <a:endParaRPr lang="en-US" sz="18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C: 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293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420</m:t>
                            </m:r>
                          </m:den>
                        </m:f>
                      </m:e>
                    </m:box>
                  </m:oMath>
                </a14:m>
                <a:endParaRPr lang="en-US" sz="1800" b="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are 115 red vehicles and there are 231 vans, 53 of which are red. 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(115 + 231 − 53) / 420 = 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smtClean="0">
                            <a:solidFill>
                              <a:srgbClr val="3647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293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endParaRPr lang="en-US" sz="18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D: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104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are 53 red vans and there are 51 green vans for sale. 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 + 51 = 104</a:t>
                </a:r>
              </a:p>
              <a:p>
                <a:endParaRPr lang="en-US" sz="1600"/>
              </a:p>
              <a:p>
                <a:br>
                  <a:rPr lang="en-US" sz="1600"/>
                </a:br>
                <a:endParaRPr lang="en-US" sz="16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08891" y="1010061"/>
                <a:ext cx="8762185" cy="5242457"/>
              </a:xfrm>
              <a:blipFill>
                <a:blip r:embed="rId3"/>
                <a:stretch>
                  <a:fillRect l="-556" t="-1163" b="-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8">
            <a:extLst>
              <a:ext uri="{FF2B5EF4-FFF2-40B4-BE49-F238E27FC236}">
                <a16:creationId xmlns:a16="http://schemas.microsoft.com/office/drawing/2014/main" id="{E51448FC-A305-4404-9571-80257069F878}"/>
              </a:ext>
            </a:extLst>
          </p:cNvPr>
          <p:cNvSpPr txBox="1"/>
          <p:nvPr/>
        </p:nvSpPr>
        <p:spPr>
          <a:xfrm>
            <a:off x="9929771" y="76810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3 of your Packet</a:t>
            </a:r>
          </a:p>
        </p:txBody>
      </p:sp>
    </p:spTree>
    <p:extLst>
      <p:ext uri="{BB962C8B-B14F-4D97-AF65-F5344CB8AC3E}">
        <p14:creationId xmlns:p14="http://schemas.microsoft.com/office/powerpoint/2010/main" val="24849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86"/>
    </mc:Choice>
    <mc:Fallback xmlns="">
      <p:transition spd="slow" advTm="1200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9028DA-5319-BA77-9B18-1A4DD6347F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5991" y="219058"/>
            <a:ext cx="10990385" cy="536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647B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647B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Grade 10 Scoring Guide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F9CA9A8-1CD3-47C5-A8A9-28C7320B7525}"/>
              </a:ext>
            </a:extLst>
          </p:cNvPr>
          <p:cNvSpPr txBox="1"/>
          <p:nvPr/>
        </p:nvSpPr>
        <p:spPr>
          <a:xfrm>
            <a:off x="9586789" y="568014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4 of your Packet</a:t>
            </a:r>
          </a:p>
        </p:txBody>
      </p:sp>
      <p:pic>
        <p:nvPicPr>
          <p:cNvPr id="8" name="Picture 7" descr="scoring guide unique to this question">
            <a:extLst>
              <a:ext uri="{FF2B5EF4-FFF2-40B4-BE49-F238E27FC236}">
                <a16:creationId xmlns:a16="http://schemas.microsoft.com/office/drawing/2014/main" id="{B60C6FBD-C9D7-D08A-A959-87C21A2C7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2" y="888088"/>
            <a:ext cx="11511655" cy="53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6"/>
    </mc:Choice>
    <mc:Fallback xmlns="">
      <p:transition spd="slow" advTm="1039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8"/>
            <a:ext cx="10990385" cy="5810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Grade 10 Question Scoring Notes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443E4E2C-134F-4F2E-915B-7D4A3DB9C608}"/>
              </a:ext>
            </a:extLst>
          </p:cNvPr>
          <p:cNvSpPr txBox="1"/>
          <p:nvPr/>
        </p:nvSpPr>
        <p:spPr>
          <a:xfrm>
            <a:off x="9963865" y="640613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5 of your Packet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E88C23-CFE8-4336-9B5F-471826A48076}"/>
              </a:ext>
            </a:extLst>
          </p:cNvPr>
          <p:cNvSpPr txBox="1">
            <a:spLocks/>
          </p:cNvSpPr>
          <p:nvPr/>
        </p:nvSpPr>
        <p:spPr>
          <a:xfrm>
            <a:off x="113724" y="1072751"/>
            <a:ext cx="7648043" cy="23562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orrect fraction with incorrect percentage is scored as answer-only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B: </a:t>
            </a:r>
            <a:endParaRPr lang="en-US" sz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rtl="0" fontAlgn="base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ull credit for correct </a:t>
            </a:r>
            <a:r>
              <a:rPr lang="en-US" sz="16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fraction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no work/explanation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since information 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 only 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found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reading table correctly </a:t>
            </a:r>
          </a:p>
          <a:p>
            <a:pPr marL="285750" indent="-285750" algn="l" rtl="0" fontAlgn="base"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ull credit for a correct </a:t>
            </a:r>
            <a:r>
              <a:rPr lang="en-US" sz="16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percentage</a:t>
            </a:r>
            <a:r>
              <a:rPr lang="en-US" sz="16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correct fraction in work or explanation </a:t>
            </a:r>
          </a:p>
          <a:p>
            <a:endParaRPr lang="en-US" sz="1400" b="1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BFD83C-0E6F-4932-98A1-07D577705168}"/>
                  </a:ext>
                </a:extLst>
              </p:cNvPr>
              <p:cNvSpPr txBox="1"/>
              <p:nvPr/>
            </p:nvSpPr>
            <p:spPr>
              <a:xfrm>
                <a:off x="113724" y="3711295"/>
                <a:ext cx="10061634" cy="1943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C 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ercentage of 69-70% with no work or explanation shows some understanding at the 0/1 score line 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D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6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6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ull credit for an answer of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104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6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work or explanation  </a:t>
                </a:r>
              </a:p>
              <a:p>
                <a:pPr marL="285750" indent="-285750" algn="l" rtl="0" fontAlgn="base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6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6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nswer of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104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420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6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 no work or explanation shows some understanding at the 0/1 score line 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BFD83C-0E6F-4932-98A1-07D577705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24" y="3711295"/>
                <a:ext cx="10061634" cy="1943353"/>
              </a:xfrm>
              <a:prstGeom prst="rect">
                <a:avLst/>
              </a:prstGeom>
              <a:blipFill>
                <a:blip r:embed="rId3"/>
                <a:stretch>
                  <a:fillRect l="-364" t="-940" b="-1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761767" y="1072751"/>
                <a:ext cx="4084469" cy="2149844"/>
              </a:xfrm>
              <a:ln>
                <a:solidFill>
                  <a:srgbClr val="3647B6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algn="l" rtl="0" fontAlgn="base"/>
                <a:r>
                  <a:rPr lang="en-US" sz="1600" i="0" u="sng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Answer only: (</a:t>
                </a:r>
                <a:r>
                  <a:rPr lang="en-US" sz="1400" i="1" u="sng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possible in all parts</a:t>
                </a:r>
                <a:r>
                  <a:rPr lang="en-US" sz="1600" i="0" u="sng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14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B: </a:t>
                </a:r>
                <a:endParaRPr lang="en-US" sz="14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US" sz="15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credit for correct fraction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127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231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500" b="0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no work or support </a:t>
                </a:r>
              </a:p>
              <a:p>
                <a:pPr algn="l" rtl="0" fontAlgn="base"/>
                <a:r>
                  <a:rPr lang="en-US" sz="15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500" b="1" i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arts A, C and D: </a:t>
                </a: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US" sz="15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One or two answer(s)-only = 1 point</a:t>
                </a:r>
                <a:endParaRPr lang="en-US" sz="1500" b="0" i="0">
                  <a:solidFill>
                    <a:srgbClr val="000000"/>
                  </a:solidFill>
                  <a:effectLst/>
                  <a:latin typeface="Times New Roman"/>
                  <a:cs typeface="Times New Roman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r>
                  <a:rPr lang="en-US" sz="1500" b="0" i="0">
                    <a:solidFill>
                      <a:srgbClr val="000000"/>
                    </a:solidFill>
                    <a:effectLst/>
                    <a:latin typeface="Times New Roman"/>
                    <a:cs typeface="Times New Roman"/>
                  </a:rPr>
                  <a:t>Three answers-only =</a:t>
                </a:r>
                <a:r>
                  <a:rPr lang="en-US" sz="150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 2</a:t>
                </a:r>
                <a:r>
                  <a:rPr lang="en-US" sz="1500" b="0" i="0">
                    <a:solidFill>
                      <a:srgbClr val="000000"/>
                    </a:solidFill>
                    <a:effectLst/>
                    <a:latin typeface="Times New Roman"/>
                    <a:cs typeface="Times New Roman"/>
                  </a:rPr>
                  <a:t> points</a:t>
                </a:r>
                <a:endParaRPr lang="en-US" sz="1500" b="1" i="0">
                  <a:solidFill>
                    <a:srgbClr val="000000"/>
                  </a:solidFill>
                  <a:effectLst/>
                  <a:latin typeface="Times New Roman"/>
                  <a:cs typeface="Times New Roman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endParaRPr 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 fontAlgn="base"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rgbClr val="333333"/>
                  </a:solidFill>
                  <a:latin typeface="Times New Roman"/>
                  <a:cs typeface="Arial"/>
                </a:endParaRPr>
              </a:p>
              <a:p>
                <a:endParaRPr lang="en-US" sz="1600"/>
              </a:p>
              <a:p>
                <a:br>
                  <a:rPr lang="en-US" sz="1600"/>
                </a:br>
                <a:endParaRPr lang="en-US" sz="16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761767" y="1072751"/>
                <a:ext cx="4084469" cy="2149844"/>
              </a:xfrm>
              <a:blipFill>
                <a:blip r:embed="rId4"/>
                <a:stretch>
                  <a:fillRect l="-595" t="-1690" r="-298"/>
                </a:stretch>
              </a:blipFill>
              <a:ln>
                <a:solidFill>
                  <a:srgbClr val="3647B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2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2"/>
    </mc:Choice>
    <mc:Fallback xmlns="">
      <p:transition spd="slow" advTm="1609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969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4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B69DAF9-71DF-4BE5-93ED-A6C4E72915C9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7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24D2-B23A-7E18-05C3-1A77A0F61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61729B96-624E-4206-BC5F-B5EF99FD3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13" name="Picture 12" descr="correct student responses for parts A and B">
            <a:extLst>
              <a:ext uri="{FF2B5EF4-FFF2-40B4-BE49-F238E27FC236}">
                <a16:creationId xmlns:a16="http://schemas.microsoft.com/office/drawing/2014/main" id="{67DD10D1-0D41-B98B-1B5D-DD1771DC4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28" y="1080743"/>
            <a:ext cx="5327968" cy="54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61"/>
    </mc:Choice>
    <mc:Fallback xmlns="">
      <p:transition spd="slow" advTm="224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81D18-A3C4-9DB0-A8AD-41496583A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8EA4-3F3E-BDE9-9DB9-FB5CAE11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4 Cont'd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C5EC1484-9E25-42FD-B96B-7F80B96622F7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7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2BD66-1625-CFDB-2F29-BF3183E99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7D405D11-3F62-FF0C-1E87-75B0EF88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5" name="Picture 4" descr="correct student responses for parts C and Part D">
            <a:extLst>
              <a:ext uri="{FF2B5EF4-FFF2-40B4-BE49-F238E27FC236}">
                <a16:creationId xmlns:a16="http://schemas.microsoft.com/office/drawing/2014/main" id="{88012232-94C7-EBEA-0518-1A958EC16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872" y="1171252"/>
            <a:ext cx="5304827" cy="52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8"/>
    </mc:Choice>
    <mc:Fallback xmlns="">
      <p:transition spd="slow" advTm="1357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AA9E0-9869-2698-93EC-00D864A3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6790-A413-89EA-D552-B5385240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3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BF03DAD6-CF5B-4CF2-91CE-A90137330765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8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4C80A-A28C-67ED-4DF2-FABD0F7E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489ACF75-0F71-A522-4A87-D4C69EBE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5" name="Picture 4" descr="correct student responses for parts A and B">
            <a:extLst>
              <a:ext uri="{FF2B5EF4-FFF2-40B4-BE49-F238E27FC236}">
                <a16:creationId xmlns:a16="http://schemas.microsoft.com/office/drawing/2014/main" id="{4B0E69CE-0B63-FD06-9DF8-15DF2765E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87" y="1019908"/>
            <a:ext cx="5197343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7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8"/>
    </mc:Choice>
    <mc:Fallback xmlns="">
      <p:transition spd="slow" advTm="2780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2974-D112-3153-2518-6B86A062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783B-040D-0696-0522-B045B1E4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3 Cont'd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C3FDF2EC-0EB3-4760-B940-F70D600BCA25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8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884AA-00C1-4052-2187-24A77C417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96312446-F6F2-7CC2-CBC0-6AFE3878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DC7CC1-CE3E-BDA0-55AC-0C0657DF1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969" y="4904546"/>
            <a:ext cx="4161576" cy="236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>
                <a:solidFill>
                  <a:srgbClr val="FF0000"/>
                </a:solidFill>
                <a:latin typeface="Times New Roman"/>
              </a:rPr>
              <a:t>Correct with explanation per Scoring notes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FD2301-285D-978C-F482-63EF85277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889545" y="5006755"/>
            <a:ext cx="1192731" cy="16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incorrect student response for Part C and correct student response for Part D">
            <a:extLst>
              <a:ext uri="{FF2B5EF4-FFF2-40B4-BE49-F238E27FC236}">
                <a16:creationId xmlns:a16="http://schemas.microsoft.com/office/drawing/2014/main" id="{823F9DBA-E723-CF14-DE96-09C222D8B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276" y="1037684"/>
            <a:ext cx="5187202" cy="56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8"/>
    </mc:Choice>
    <mc:Fallback xmlns="">
      <p:transition spd="slow" advTm="275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4EDD-3501-0B33-24F1-EEC05303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72A7-874B-CB2E-1C07-8A5010B5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2</a:t>
            </a:r>
            <a:endParaRPr lang="en-US" sz="400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5722EE30-4768-412B-AE31-51E67E92221B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9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C3DDA-5E7F-A143-D5C4-17290241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F8625531-502F-E7BF-75B0-1FA79878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2A2CEB-399B-7540-3E0D-55FCDE4AC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5585" y="5181914"/>
            <a:ext cx="3324487" cy="304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>
                <a:solidFill>
                  <a:srgbClr val="FF0000"/>
                </a:solidFill>
                <a:latin typeface="Times New Roman"/>
              </a:rPr>
              <a:t>Description of  fraction is okay. 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9C9F6B-5BAC-D2C4-671E-4788E4A40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080072" y="5334157"/>
            <a:ext cx="9383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orrect student responses for parts A and B">
            <a:extLst>
              <a:ext uri="{FF2B5EF4-FFF2-40B4-BE49-F238E27FC236}">
                <a16:creationId xmlns:a16="http://schemas.microsoft.com/office/drawing/2014/main" id="{E9375D51-5137-DA5C-9884-10855180F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378" y="1223901"/>
            <a:ext cx="4995553" cy="509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8"/>
    </mc:Choice>
    <mc:Fallback xmlns="">
      <p:transition spd="slow" advTm="6970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19ABC-E303-76D9-3B14-1DEDC6AC2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7027-C776-A62E-F240-3671D783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2 Cont'd</a:t>
            </a:r>
            <a:endParaRPr lang="en-US" sz="4000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C7F52AF9-4F98-46F6-9372-2925D382DE56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9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6DADF-CE77-06BD-57F5-80FE8B678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6D76BE01-D772-448C-E4EC-87A3D2D2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5" name="Picture 4" descr="incorrect student responses for parts C and D">
            <a:extLst>
              <a:ext uri="{FF2B5EF4-FFF2-40B4-BE49-F238E27FC236}">
                <a16:creationId xmlns:a16="http://schemas.microsoft.com/office/drawing/2014/main" id="{992C489F-C4DB-31C3-2EBF-09F3EEECA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74613"/>
            <a:ext cx="5277633" cy="47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6"/>
    </mc:Choice>
    <mc:Fallback xmlns="">
      <p:transition spd="slow" advTm="3204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01CF9-5CCC-9F9A-D3E7-F5AAC7824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E97F-8863-827D-7E80-FC2D78A7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1 </a:t>
            </a:r>
            <a:endParaRPr lang="en-US" sz="4000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95A9701A-7C20-4920-B5C4-8ABB9EC4BDEA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10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CCF87-75F4-9C73-FB33-CADCDCF2E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FB77DE2C-493B-F377-5F87-7689DF7B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6" name="Picture 5" descr="incorrect student responses for parts A and B">
            <a:extLst>
              <a:ext uri="{FF2B5EF4-FFF2-40B4-BE49-F238E27FC236}">
                <a16:creationId xmlns:a16="http://schemas.microsoft.com/office/drawing/2014/main" id="{7E1E75FF-23E1-F177-3B70-692524B5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74612"/>
            <a:ext cx="4794592" cy="47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8"/>
    </mc:Choice>
    <mc:Fallback xmlns="">
      <p:transition spd="slow" advTm="144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F9A309-DCB6-4E8F-AA4A-68F0FD8F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42542F-C6AA-45FD-BD65-FBCACA5305C0}"/>
              </a:ext>
            </a:extLst>
          </p:cNvPr>
          <p:cNvSpPr txBox="1">
            <a:spLocks/>
          </p:cNvSpPr>
          <p:nvPr/>
        </p:nvSpPr>
        <p:spPr>
          <a:xfrm>
            <a:off x="1201615" y="1905955"/>
            <a:ext cx="10990385" cy="4747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Times New Roman"/>
                <a:cs typeface="Times New Roman"/>
              </a:rPr>
              <a:t>Overview of MCAS test development and scoring process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Times New Roman"/>
                <a:cs typeface="Times New Roman"/>
              </a:rPr>
              <a:t>Grade 10 Constructed Response (CR) scoring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rgbClr val="000000"/>
                </a:solidFill>
                <a:latin typeface="Times New Roman"/>
                <a:cs typeface="Times New Roman"/>
              </a:rPr>
              <a:t>Question 1: Statistics and Probability –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S-ID.B.5</a:t>
            </a:r>
          </a:p>
          <a:p>
            <a:pPr marL="914400" lvl="1" indent="-457200"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rgbClr val="000000"/>
                </a:solidFill>
                <a:latin typeface="Times New Roman"/>
                <a:cs typeface="Times New Roman"/>
              </a:rPr>
              <a:t>Question 2: </a:t>
            </a:r>
            <a:r>
              <a:rPr lang="en-US" sz="2800">
                <a:latin typeface="Times New Roman"/>
                <a:cs typeface="Times New Roman"/>
              </a:rPr>
              <a:t>Number and Quantity – N-Q.A.1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Times New Roman"/>
                <a:cs typeface="Times New Roman"/>
              </a:rPr>
              <a:t>Practice with scoring student work samples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>
                <a:latin typeface="Times New Roman"/>
                <a:cs typeface="Times New Roman"/>
              </a:rPr>
              <a:t>Review of resources available on the Department’s website</a:t>
            </a:r>
          </a:p>
        </p:txBody>
      </p:sp>
    </p:spTree>
    <p:extLst>
      <p:ext uri="{BB962C8B-B14F-4D97-AF65-F5344CB8AC3E}">
        <p14:creationId xmlns:p14="http://schemas.microsoft.com/office/powerpoint/2010/main" val="6935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0"/>
    </mc:Choice>
    <mc:Fallback xmlns="">
      <p:transition spd="slow" advTm="426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BAB4-5F14-AEC7-255C-6B415B571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9559-9792-825F-F9E5-DADD0C48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1 Cont'd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EF979C6-3FCD-4F9E-ADEF-92D53CFF6C8C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10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ECB1E-EEF1-D90C-702C-2F2C10826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13D624A4-6EFB-D954-0849-7D39C5F4F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7" name="Picture 6" descr="incorrect student response for Part C and correct response for Part D">
            <a:extLst>
              <a:ext uri="{FF2B5EF4-FFF2-40B4-BE49-F238E27FC236}">
                <a16:creationId xmlns:a16="http://schemas.microsoft.com/office/drawing/2014/main" id="{6AC6C0EB-DC93-236D-2E18-0630B81E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589" y="1381500"/>
            <a:ext cx="5093996" cy="478328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36CA989-5B01-C390-C95D-2EFC1BC8F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092560" y="1276386"/>
            <a:ext cx="5633449" cy="4783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0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4"/>
    </mc:Choice>
    <mc:Fallback xmlns="">
      <p:transition spd="slow" advTm="2957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0EC2-EE04-1140-8FC7-3DB74201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E03E-89BA-8808-6A90-1E50A40C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0 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7F3F4B63-356E-4FB1-A89E-40576E245AC7}"/>
              </a:ext>
            </a:extLst>
          </p:cNvPr>
          <p:cNvSpPr txBox="1"/>
          <p:nvPr/>
        </p:nvSpPr>
        <p:spPr>
          <a:xfrm>
            <a:off x="9689131" y="41562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11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FC53D-26E3-6037-3633-8BBDE9D6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60EE1FF2-836A-9F99-7737-180CC896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9" name="Picture 8" descr="incorrect student responses for parts A and B">
            <a:extLst>
              <a:ext uri="{FF2B5EF4-FFF2-40B4-BE49-F238E27FC236}">
                <a16:creationId xmlns:a16="http://schemas.microsoft.com/office/drawing/2014/main" id="{8BD19CD6-5507-FE31-5BA4-B5A3078E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424" y="1035737"/>
            <a:ext cx="4919628" cy="51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6"/>
    </mc:Choice>
    <mc:Fallback xmlns="">
      <p:transition spd="slow" advTm="5178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9EB9-DBB6-6B9C-E9BF-7D93D0397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B2CFD-FCBF-594B-9E77-A006E1CA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Training Response: Score 0 Cont'd</a:t>
            </a:r>
            <a:endParaRPr lang="en-US" sz="4000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61A2B8C-5453-463D-91A7-E73ED8609348}"/>
              </a:ext>
            </a:extLst>
          </p:cNvPr>
          <p:cNvSpPr txBox="1"/>
          <p:nvPr/>
        </p:nvSpPr>
        <p:spPr>
          <a:xfrm>
            <a:off x="9820735" y="59473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11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98805-71F0-88A6-0F45-8D91775B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274613"/>
            <a:ext cx="5426013" cy="4783286"/>
          </a:xfrm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This question has four parts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The types and colors of the vehicles for sale at a dealership are shown in this table.</a:t>
            </a:r>
            <a:endParaRPr lang="en-US" sz="1600"/>
          </a:p>
          <a:p>
            <a:endParaRPr lang="en-US" sz="7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700">
              <a:latin typeface="Arial"/>
              <a:cs typeface="Arial"/>
            </a:endParaRPr>
          </a:p>
          <a:p>
            <a:endParaRPr lang="en-US" sz="900" b="1">
              <a:latin typeface="Times New Roman"/>
              <a:cs typeface="Times New Roman"/>
            </a:endParaRPr>
          </a:p>
          <a:p>
            <a:endParaRPr lang="en-US" sz="1600" b="1">
              <a:latin typeface="Times New Roman"/>
              <a:cs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 sz="1900" b="1">
              <a:latin typeface="Times New Roman"/>
              <a:cs typeface="Times New Roman"/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14" name="Picture 13" descr="a two-way frequency table describing the types and colors of the vehicles for sale at the dealership">
            <a:extLst>
              <a:ext uri="{FF2B5EF4-FFF2-40B4-BE49-F238E27FC236}">
                <a16:creationId xmlns:a16="http://schemas.microsoft.com/office/drawing/2014/main" id="{89715E92-983B-CA76-17A4-483027B9A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41" y="2289015"/>
            <a:ext cx="2859494" cy="1484128"/>
          </a:xfrm>
          <a:prstGeom prst="rect">
            <a:avLst/>
          </a:prstGeom>
        </p:spPr>
      </p:pic>
      <p:pic>
        <p:nvPicPr>
          <p:cNvPr id="5" name="Picture 4" descr="incorrect student responses for parts C and D">
            <a:extLst>
              <a:ext uri="{FF2B5EF4-FFF2-40B4-BE49-F238E27FC236}">
                <a16:creationId xmlns:a16="http://schemas.microsoft.com/office/drawing/2014/main" id="{BAEE2D46-A710-8D1A-5CBF-93785E3DA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59481"/>
            <a:ext cx="5201826" cy="50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2"/>
    </mc:Choice>
    <mc:Fallback xmlns="">
      <p:transition spd="slow" advTm="1684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35003-93F4-4022-A976-93D4249E0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Individual Practice of Scoring Student Responses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E72804-ABDB-4BCE-9B05-77C2C80FAE0A}"/>
              </a:ext>
            </a:extLst>
          </p:cNvPr>
          <p:cNvSpPr txBox="1">
            <a:spLocks/>
          </p:cNvSpPr>
          <p:nvPr/>
        </p:nvSpPr>
        <p:spPr>
          <a:xfrm>
            <a:off x="456755" y="2354622"/>
            <a:ext cx="10990385" cy="32755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>
                <a:latin typeface="Times New Roman"/>
                <a:cs typeface="Times New Roman"/>
              </a:rPr>
              <a:t>Question 1</a:t>
            </a:r>
            <a:r>
              <a:rPr lang="en-US" altLang="en-US" sz="2200">
                <a:latin typeface="Times New Roman"/>
                <a:cs typeface="Times New Roman"/>
              </a:rPr>
              <a:t>: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S-ID.B.5</a:t>
            </a:r>
            <a:r>
              <a:rPr lang="en-US" sz="2200">
                <a:solidFill>
                  <a:srgbClr val="898989"/>
                </a:solidFill>
                <a:latin typeface="Times New Roman"/>
                <a:cs typeface="Times New Roman"/>
              </a:rPr>
              <a:t> 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200">
                <a:latin typeface="Times New Roman"/>
                <a:cs typeface="Times New Roman"/>
              </a:rPr>
              <a:t>(</a:t>
            </a:r>
            <a:r>
              <a:rPr lang="en-US" sz="2200" i="1">
                <a:latin typeface="Times New Roman"/>
                <a:cs typeface="Times New Roman"/>
              </a:rPr>
              <a:t>Released 2021</a:t>
            </a:r>
            <a:r>
              <a:rPr lang="en-US" sz="2200">
                <a:latin typeface="Times New Roman"/>
                <a:cs typeface="Times New Roman"/>
              </a:rPr>
              <a:t>)</a:t>
            </a:r>
            <a:endParaRPr lang="en-US" altLang="en-US" sz="220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altLang="en-US" sz="2200"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Revisit the following: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Question,</a:t>
            </a:r>
            <a:endParaRPr lang="en-US" altLang="en-US" sz="240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Sample Response,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Guide, and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Notes.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400">
              <a:solidFill>
                <a:srgbClr val="4948B6"/>
              </a:solidFill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Read the Sample Response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Use the Training Response papers to score the response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Choose one score that you think best represents the response.</a:t>
            </a:r>
          </a:p>
        </p:txBody>
      </p:sp>
    </p:spTree>
    <p:extLst>
      <p:ext uri="{BB962C8B-B14F-4D97-AF65-F5344CB8AC3E}">
        <p14:creationId xmlns:p14="http://schemas.microsoft.com/office/powerpoint/2010/main" val="14297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4"/>
    </mc:Choice>
    <mc:Fallback xmlns="">
      <p:transition spd="slow" advTm="6490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1A162-5F70-4E35-8865-1644A4C3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D6E0-C979-4192-3476-352B3B9E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551887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Arial"/>
                <a:cs typeface="Arial"/>
              </a:rPr>
              <a:t>Practice Response A </a:t>
            </a:r>
            <a:endParaRPr lang="en-US" sz="400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B1DED56A-C644-42D4-8A70-3AD1F4380BCC}"/>
              </a:ext>
            </a:extLst>
          </p:cNvPr>
          <p:cNvSpPr txBox="1"/>
          <p:nvPr/>
        </p:nvSpPr>
        <p:spPr>
          <a:xfrm>
            <a:off x="9619032" y="1230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13 of your Packet</a:t>
            </a:r>
          </a:p>
        </p:txBody>
      </p:sp>
      <p:pic>
        <p:nvPicPr>
          <p:cNvPr id="9" name="Picture 8" descr="student response">
            <a:extLst>
              <a:ext uri="{FF2B5EF4-FFF2-40B4-BE49-F238E27FC236}">
                <a16:creationId xmlns:a16="http://schemas.microsoft.com/office/drawing/2014/main" id="{7463EF05-EACB-4D12-CEA0-D5863CFD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4" y="1258634"/>
            <a:ext cx="11701598" cy="4774032"/>
          </a:xfrm>
          <a:prstGeom prst="rect">
            <a:avLst/>
          </a:prstGeom>
        </p:spPr>
      </p:pic>
      <p:pic>
        <p:nvPicPr>
          <p:cNvPr id="12" name="Picture 11" descr="score of 2 for parts B and D correct">
            <a:extLst>
              <a:ext uri="{FF2B5EF4-FFF2-40B4-BE49-F238E27FC236}">
                <a16:creationId xmlns:a16="http://schemas.microsoft.com/office/drawing/2014/main" id="{D31151DF-865E-1B3D-AFBA-61A9A7A91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02" y="405430"/>
            <a:ext cx="4520334" cy="7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72"/>
    </mc:Choice>
    <mc:Fallback xmlns="">
      <p:transition spd="slow" advTm="8727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5895-F5B0-3E77-ECDB-46D6CE791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FFD6-D743-985D-B65D-15D2E2E2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B </a:t>
            </a:r>
            <a:endParaRPr lang="en-US" sz="4000"/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46F05F48-A5AA-435A-917D-B0ED8656C20B}"/>
              </a:ext>
            </a:extLst>
          </p:cNvPr>
          <p:cNvSpPr txBox="1"/>
          <p:nvPr/>
        </p:nvSpPr>
        <p:spPr>
          <a:xfrm>
            <a:off x="9659606" y="6192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14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EFC7E1DF-900B-8DD2-395A-36864B46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0" y="1295556"/>
            <a:ext cx="11686440" cy="4660461"/>
          </a:xfrm>
          <a:prstGeom prst="rect">
            <a:avLst/>
          </a:prstGeom>
        </p:spPr>
      </p:pic>
      <p:pic>
        <p:nvPicPr>
          <p:cNvPr id="21" name="Picture 20" descr="score of 4 for all parts correct">
            <a:extLst>
              <a:ext uri="{FF2B5EF4-FFF2-40B4-BE49-F238E27FC236}">
                <a16:creationId xmlns:a16="http://schemas.microsoft.com/office/drawing/2014/main" id="{E80CFF36-48B3-F252-C3A5-E9DD4A79B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255" y="490841"/>
            <a:ext cx="4626653" cy="6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2"/>
    </mc:Choice>
    <mc:Fallback xmlns="">
      <p:transition spd="slow" advTm="4883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C9BA0-ECC6-97EF-49A9-FABA28D78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169B-238D-EBF8-94FA-20608885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C </a:t>
            </a:r>
            <a:endParaRPr lang="en-US" sz="400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19C6F00-0656-43FE-A461-9EA870D452A1}"/>
              </a:ext>
            </a:extLst>
          </p:cNvPr>
          <p:cNvSpPr txBox="1"/>
          <p:nvPr/>
        </p:nvSpPr>
        <p:spPr>
          <a:xfrm>
            <a:off x="9659606" y="61922"/>
            <a:ext cx="2114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15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BEC50605-61C7-3929-DEED-E62F4ED5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" y="1296988"/>
            <a:ext cx="12002999" cy="4472873"/>
          </a:xfrm>
          <a:prstGeom prst="rect">
            <a:avLst/>
          </a:prstGeom>
        </p:spPr>
      </p:pic>
      <p:pic>
        <p:nvPicPr>
          <p:cNvPr id="14" name="Picture 13" descr="score of 1 for part C correct">
            <a:extLst>
              <a:ext uri="{FF2B5EF4-FFF2-40B4-BE49-F238E27FC236}">
                <a16:creationId xmlns:a16="http://schemas.microsoft.com/office/drawing/2014/main" id="{69043DE4-D985-AF83-2B4B-4185C5F8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04" y="463086"/>
            <a:ext cx="5046456" cy="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8"/>
    </mc:Choice>
    <mc:Fallback xmlns="">
      <p:transition spd="slow" advTm="3281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036C9-C5FA-8170-921A-03B5D6531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EDBF3-FAA4-97E9-3DED-4549BC8D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D </a:t>
            </a:r>
            <a:endParaRPr lang="en-US" sz="40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C49CB054-80A8-40A9-9EE0-1D7A46B5CCB2}"/>
              </a:ext>
            </a:extLst>
          </p:cNvPr>
          <p:cNvSpPr txBox="1"/>
          <p:nvPr/>
        </p:nvSpPr>
        <p:spPr>
          <a:xfrm>
            <a:off x="9659606" y="6192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16 of your Packet</a:t>
            </a:r>
          </a:p>
        </p:txBody>
      </p:sp>
      <p:pic>
        <p:nvPicPr>
          <p:cNvPr id="5" name="Picture 4" descr="student response">
            <a:extLst>
              <a:ext uri="{FF2B5EF4-FFF2-40B4-BE49-F238E27FC236}">
                <a16:creationId xmlns:a16="http://schemas.microsoft.com/office/drawing/2014/main" id="{7F24ADCF-AC98-980D-1751-A77F8E15D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1" y="1346713"/>
            <a:ext cx="11767035" cy="4622346"/>
          </a:xfrm>
          <a:prstGeom prst="rect">
            <a:avLst/>
          </a:prstGeom>
        </p:spPr>
      </p:pic>
      <p:pic>
        <p:nvPicPr>
          <p:cNvPr id="15" name="Picture 14" descr="score of 0 for no correct parts">
            <a:extLst>
              <a:ext uri="{FF2B5EF4-FFF2-40B4-BE49-F238E27FC236}">
                <a16:creationId xmlns:a16="http://schemas.microsoft.com/office/drawing/2014/main" id="{1E4415A2-3D48-4FC3-2C43-5A58F8C7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06" y="416271"/>
            <a:ext cx="5091211" cy="7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4"/>
    </mc:Choice>
    <mc:Fallback xmlns="">
      <p:transition spd="slow" advTm="2023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32457-9FF6-C32F-F20D-BB471A7D8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7419-D0B2-DC6E-A26D-7B27DF23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E </a:t>
            </a:r>
            <a:endParaRPr lang="en-US" sz="400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BF0B0681-2944-49E0-89E0-1A64421AD327}"/>
              </a:ext>
            </a:extLst>
          </p:cNvPr>
          <p:cNvSpPr txBox="1"/>
          <p:nvPr/>
        </p:nvSpPr>
        <p:spPr>
          <a:xfrm>
            <a:off x="9659606" y="6192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17 of your Packet</a:t>
            </a:r>
          </a:p>
        </p:txBody>
      </p:sp>
      <p:pic>
        <p:nvPicPr>
          <p:cNvPr id="5" name="Picture 4" descr="student response">
            <a:extLst>
              <a:ext uri="{FF2B5EF4-FFF2-40B4-BE49-F238E27FC236}">
                <a16:creationId xmlns:a16="http://schemas.microsoft.com/office/drawing/2014/main" id="{57A2A841-4EA2-B1A6-6A68-2805D732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4" y="1272746"/>
            <a:ext cx="11613761" cy="4790964"/>
          </a:xfrm>
          <a:prstGeom prst="rect">
            <a:avLst/>
          </a:prstGeom>
        </p:spPr>
      </p:pic>
      <p:pic>
        <p:nvPicPr>
          <p:cNvPr id="11" name="Picture 10" descr="score of 3 for parts A, B, and C correct">
            <a:extLst>
              <a:ext uri="{FF2B5EF4-FFF2-40B4-BE49-F238E27FC236}">
                <a16:creationId xmlns:a16="http://schemas.microsoft.com/office/drawing/2014/main" id="{9A3FD51F-0951-7DA7-9ADF-8D1143ED9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609" y="538034"/>
            <a:ext cx="4877835" cy="7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9"/>
    </mc:Choice>
    <mc:Fallback xmlns="">
      <p:transition spd="slow" advTm="4630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5BCCF3-146F-46F2-BFE9-E94EDCE2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Second Scoring Demonstration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4254DC-33A4-4979-9F76-ED48C57615F7}"/>
              </a:ext>
            </a:extLst>
          </p:cNvPr>
          <p:cNvSpPr txBox="1">
            <a:spLocks/>
          </p:cNvSpPr>
          <p:nvPr/>
        </p:nvSpPr>
        <p:spPr>
          <a:xfrm>
            <a:off x="838200" y="2013030"/>
            <a:ext cx="10321206" cy="4633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>
                <a:latin typeface="Times New Roman"/>
                <a:cs typeface="Times New Roman"/>
              </a:rPr>
              <a:t>Question 2: </a:t>
            </a:r>
            <a:r>
              <a:rPr lang="en-US" sz="2200">
                <a:latin typeface="Times New Roman"/>
                <a:cs typeface="Times New Roman"/>
              </a:rPr>
              <a:t>N-Q.A.1 (</a:t>
            </a:r>
            <a:r>
              <a:rPr lang="en-US" sz="2200" i="1">
                <a:latin typeface="Times New Roman"/>
                <a:cs typeface="Times New Roman"/>
              </a:rPr>
              <a:t>Released 2023</a:t>
            </a:r>
            <a:r>
              <a:rPr lang="en-US" sz="2200">
                <a:latin typeface="Times New Roman"/>
                <a:cs typeface="Times New Roman"/>
              </a:rPr>
              <a:t>)</a:t>
            </a:r>
            <a:endParaRPr lang="en-US" altLang="en-US" sz="2200">
              <a:latin typeface="Times New Roman"/>
              <a:cs typeface="Times New Roman"/>
            </a:endParaRPr>
          </a:p>
          <a:p>
            <a:endParaRPr lang="en-US" altLang="en-US" sz="2200"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Review the following: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Question,</a:t>
            </a:r>
            <a:endParaRPr lang="en-US" altLang="en-US" sz="240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Sample Response,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Guide, and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Notes.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400">
              <a:solidFill>
                <a:srgbClr val="4948B6"/>
              </a:solidFill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Analyze the Training responses</a:t>
            </a:r>
          </a:p>
        </p:txBody>
      </p:sp>
    </p:spTree>
    <p:extLst>
      <p:ext uri="{BB962C8B-B14F-4D97-AF65-F5344CB8AC3E}">
        <p14:creationId xmlns:p14="http://schemas.microsoft.com/office/powerpoint/2010/main" val="20477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3"/>
    </mc:Choice>
    <mc:Fallback xmlns="">
      <p:transition spd="slow" advTm="348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B13832D-9848-9544-35D6-3B909D3AA3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2760" y="241559"/>
            <a:ext cx="11550868" cy="10428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647B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Cycle of a MCAS Mathematics Question</a:t>
            </a:r>
          </a:p>
        </p:txBody>
      </p:sp>
      <p:pic>
        <p:nvPicPr>
          <p:cNvPr id="4" name="Picture 3" descr="flow chart showing the extensive development process of math test items">
            <a:extLst>
              <a:ext uri="{FF2B5EF4-FFF2-40B4-BE49-F238E27FC236}">
                <a16:creationId xmlns:a16="http://schemas.microsoft.com/office/drawing/2014/main" id="{9758B92F-CCD3-4A1E-9FE4-017F8605F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921" y="928905"/>
            <a:ext cx="9097704" cy="52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26"/>
    </mc:Choice>
    <mc:Fallback xmlns="">
      <p:transition spd="slow" advTm="21012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99E96-6A99-5EC6-34EF-2C7D52C8E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F8B2-924A-1283-C9A2-160B2FC6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219058"/>
            <a:ext cx="11243725" cy="581044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Arial"/>
                <a:cs typeface="Arial"/>
              </a:rPr>
              <a:t>Question 2: Grade 10 – Number &amp; Quantity – Released 2023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4C137745-68F0-4199-AAD4-49807F4DB398}"/>
              </a:ext>
            </a:extLst>
          </p:cNvPr>
          <p:cNvSpPr txBox="1"/>
          <p:nvPr/>
        </p:nvSpPr>
        <p:spPr>
          <a:xfrm>
            <a:off x="9787197" y="76810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18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A3FE2-6168-BCAD-E178-29D799CA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991" y="1055077"/>
            <a:ext cx="5204502" cy="47478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Arial"/>
              </a:rPr>
              <a:t>This question has four parts</a:t>
            </a: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Ellis runs around a track at a constant speed.</a:t>
            </a:r>
            <a:endParaRPr lang="en-US" sz="1600"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The distance around the track is ¼  mile.</a:t>
            </a:r>
            <a:endParaRPr lang="en-US" sz="1600"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It takes Ellis 3.2 minutes to run around the track once.</a:t>
            </a:r>
          </a:p>
          <a:p>
            <a:endParaRPr lang="en-US" sz="1600">
              <a:solidFill>
                <a:srgbClr val="333333"/>
              </a:solidFill>
              <a:latin typeface="Times New Roman"/>
              <a:cs typeface="Arial"/>
            </a:endParaRPr>
          </a:p>
          <a:p>
            <a:r>
              <a:rPr lang="en-US" sz="1600" b="1">
                <a:latin typeface="Times New Roman"/>
                <a:cs typeface="Arial"/>
              </a:rPr>
              <a:t>Part A</a:t>
            </a:r>
            <a:endParaRPr lang="en-US" sz="1600">
              <a:latin typeface="Times New Roman"/>
              <a:cs typeface="Arial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What is the total amount of time, in minutes, it takes Ellis to run one mile? Show or explain how you got your answer.</a:t>
            </a:r>
            <a:endParaRPr lang="en-US" sz="1600">
              <a:latin typeface="Times New Roman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Enter your answer and your work or explanation in the space provided.</a:t>
            </a:r>
            <a:endParaRPr lang="en-US" sz="1600">
              <a:latin typeface="Times New Roman"/>
            </a:endParaRPr>
          </a:p>
          <a:p>
            <a:endParaRPr lang="en-US" sz="1600">
              <a:solidFill>
                <a:srgbClr val="333333"/>
              </a:solidFill>
              <a:latin typeface="Times New Roman"/>
              <a:cs typeface="Arial"/>
            </a:endParaRPr>
          </a:p>
          <a:p>
            <a:r>
              <a:rPr lang="en-US" sz="1600" b="1">
                <a:latin typeface="Times New Roman"/>
                <a:cs typeface="Times New Roman"/>
              </a:rPr>
              <a:t>Part B</a:t>
            </a:r>
            <a:endParaRPr lang="en-US" sz="1600"/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What is the total distance, in </a:t>
            </a:r>
            <a:r>
              <a:rPr lang="en-US" sz="1600" b="1">
                <a:solidFill>
                  <a:srgbClr val="333333"/>
                </a:solidFill>
                <a:latin typeface="Times New Roman"/>
                <a:cs typeface="Arial"/>
              </a:rPr>
              <a:t>feet</a:t>
            </a: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, Ellis runs in 1 minute? Show or explain how you got your answer.</a:t>
            </a:r>
            <a:endParaRPr lang="en-US" sz="1600">
              <a:latin typeface="Times New Roman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Enter your answer and your work or explanation in the space provided.</a:t>
            </a:r>
            <a:endParaRPr lang="en-US" sz="1600">
              <a:latin typeface="Times New Roman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200">
              <a:solidFill>
                <a:srgbClr val="333333"/>
              </a:solidFill>
            </a:endParaRPr>
          </a:p>
          <a:p>
            <a:endParaRPr lang="en-US" sz="1200">
              <a:solidFill>
                <a:srgbClr val="3333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39C20-7CBA-5CA9-9BF1-DE3BDE791B4F}"/>
              </a:ext>
            </a:extLst>
          </p:cNvPr>
          <p:cNvSpPr txBox="1"/>
          <p:nvPr/>
        </p:nvSpPr>
        <p:spPr>
          <a:xfrm>
            <a:off x="5930990" y="1174897"/>
            <a:ext cx="5525386" cy="361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  <a:latin typeface="Times New Roman"/>
                <a:cs typeface="Arial"/>
              </a:rPr>
              <a:t>Part C</a:t>
            </a:r>
            <a:endParaRPr lang="en-US" sz="1600">
              <a:solidFill>
                <a:srgbClr val="000000"/>
              </a:solidFill>
              <a:latin typeface="Times New Roman"/>
              <a:cs typeface="Arial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What is the rate, in miles per hour, Ellis runs around the track? Show or explain how you got your answer.</a:t>
            </a:r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Enter your answer and your work or explanation in the space provided.</a:t>
            </a:r>
            <a:endParaRPr lang="en-US" sz="16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>
              <a:solidFill>
                <a:srgbClr val="333333"/>
              </a:solidFill>
              <a:latin typeface="Times New Roman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  <a:latin typeface="Times New Roman"/>
                <a:cs typeface="Arial"/>
              </a:rPr>
              <a:t>Part D</a:t>
            </a:r>
            <a:endParaRPr lang="en-US" sz="1600">
              <a:solidFill>
                <a:srgbClr val="000000"/>
              </a:solidFill>
              <a:latin typeface="Times New Roman"/>
              <a:cs typeface="Arial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Ellis will run for 40 minutes every day for 5 days, with a goal of running a total of 15 miles. Will Ellis meet this goal? Explain your reasoning.</a:t>
            </a:r>
            <a:endParaRPr lang="en-US" sz="1600">
              <a:latin typeface="Times New Roman"/>
              <a:cs typeface="Times New Roman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ea typeface="+mn-lt"/>
                <a:cs typeface="+mn-lt"/>
              </a:rPr>
              <a:t>Enter your answer and your explanation in the space provided.</a:t>
            </a:r>
            <a:endParaRPr lang="en-US" sz="1600"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>
              <a:solidFill>
                <a:srgbClr val="333333"/>
              </a:solidFill>
              <a:latin typeface="Times New Roman"/>
              <a:ea typeface="Lato"/>
              <a:cs typeface="Arial"/>
            </a:endParaRPr>
          </a:p>
          <a:p>
            <a:endParaRPr lang="en-US">
              <a:solidFill>
                <a:srgbClr val="333333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288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45"/>
    </mc:Choice>
    <mc:Fallback xmlns="">
      <p:transition spd="slow" advTm="11944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8"/>
            <a:ext cx="10990385" cy="5810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Grade 10 Question Sample Response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DB1FD8D8-C809-4E90-A20B-68A305FE80C9}"/>
              </a:ext>
            </a:extLst>
          </p:cNvPr>
          <p:cNvSpPr txBox="1"/>
          <p:nvPr/>
        </p:nvSpPr>
        <p:spPr>
          <a:xfrm>
            <a:off x="9755299" y="640613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19 of your Packet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89632" y="959590"/>
                <a:ext cx="10366744" cy="5097084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US" sz="20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A: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minutes 48 seconds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628650" lvl="1" indent="-1714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3.2 x 4 = 12.8 minutes (multiply 0.8 by 60 to get seconds) OR </a:t>
                </a:r>
              </a:p>
              <a:p>
                <a:pPr marL="628650" lvl="1" indent="-1714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Other mathematically equivalent answer</a:t>
                </a:r>
              </a:p>
              <a:p>
                <a:endParaRPr lang="en-US" sz="8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B: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412.5 feet/min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dirty="0" smtClean="0">
                            <a:solidFill>
                              <a:srgbClr val="3647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1320</m:t>
                            </m:r>
                          </m:num>
                          <m:den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3.2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412.5 OR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dirty="0" smtClean="0">
                            <a:solidFill>
                              <a:srgbClr val="3647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5280</m:t>
                            </m:r>
                          </m:num>
                          <m:den>
                            <m:r>
                              <a:rPr lang="en-US" sz="1800" b="0" i="1" dirty="0" smtClean="0">
                                <a:solidFill>
                                  <a:srgbClr val="3647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12.8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412.5 OR</a:t>
                </a:r>
              </a:p>
              <a:p>
                <a:pPr marL="742950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 mathematically equivalent answer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C: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4.6875 miles per hour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smtClean="0">
                            <a:solidFill>
                              <a:srgbClr val="4948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1 </m:t>
                            </m:r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𝑚𝑖𝑙𝑒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12.8 </m:t>
                            </m:r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𝑚𝑖𝑛𝑢𝑡𝑒𝑠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4948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·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4948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60 </m:t>
                            </m:r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𝑚𝑖𝑛𝑢𝑡𝑒𝑠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1 </m:t>
                            </m:r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h𝑜𝑢𝑟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4948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4.6875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>
                            <a:solidFill>
                              <a:srgbClr val="4948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𝑚𝑖𝑙𝑒</m:t>
                            </m:r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h𝑜𝑢𝑟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4948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3647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 mathematically equivalent answer</a:t>
                </a:r>
              </a:p>
              <a:p>
                <a:endParaRPr lang="en-US" sz="800" b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b="1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 D: </a:t>
                </a:r>
                <a:r>
                  <a:rPr lang="en-US" sz="1800">
                    <a:solidFill>
                      <a:srgbClr val="3333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Yes, Ellis will reach his goal. </a:t>
                </a:r>
                <a:endParaRPr lang="en-US" sz="1800">
                  <a:solidFill>
                    <a:srgbClr val="3647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1800">
                    <a:solidFill>
                      <a:srgbClr val="4948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he runs for 40 minutes, he will cover 12.5 laps each day, which is 62.5 laps in 5 days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1800" i="1" smtClean="0">
                            <a:solidFill>
                              <a:srgbClr val="4948B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80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62.5</m:t>
                            </m:r>
                          </m:num>
                          <m:den>
                            <m:r>
                              <a:rPr lang="en-US" sz="1800" b="0" i="1" smtClean="0">
                                <a:solidFill>
                                  <a:srgbClr val="4948B6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800">
                    <a:solidFill>
                      <a:srgbClr val="4948B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15.625, so he will cover 15.625 miles in the week, which is greater than 15 miles OR equivalent</a:t>
                </a:r>
              </a:p>
              <a:p>
                <a:pPr lvl="1"/>
                <a:endParaRPr lang="en-US" sz="1600">
                  <a:solidFill>
                    <a:srgbClr val="4948B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/>
              </a:p>
              <a:p>
                <a:br>
                  <a:rPr lang="en-US" sz="1600"/>
                </a:br>
                <a:endParaRPr lang="en-US" sz="160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16D24D2-B23A-7E18-05C3-1A77A0F61E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89632" y="959590"/>
                <a:ext cx="10366744" cy="5097084"/>
              </a:xfrm>
              <a:blipFill>
                <a:blip r:embed="rId3"/>
                <a:stretch>
                  <a:fillRect l="-647" t="-1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7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39"/>
    </mc:Choice>
    <mc:Fallback xmlns="">
      <p:transition spd="slow" advTm="9743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2B8B9-250B-7645-8973-B18498F5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91CB12F-6F31-C470-F542-8EF9303ECD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5991" y="219057"/>
            <a:ext cx="10990385" cy="800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647B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647B6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Grade 10 Scoring Guide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FFAC789-1474-4087-8EEA-2EC1A80CF97B}"/>
              </a:ext>
            </a:extLst>
          </p:cNvPr>
          <p:cNvSpPr txBox="1"/>
          <p:nvPr/>
        </p:nvSpPr>
        <p:spPr>
          <a:xfrm>
            <a:off x="9763244" y="61948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20 of your Packet</a:t>
            </a:r>
          </a:p>
        </p:txBody>
      </p:sp>
      <p:pic>
        <p:nvPicPr>
          <p:cNvPr id="9" name="Picture 8" descr="scoring guide unique to this question">
            <a:extLst>
              <a:ext uri="{FF2B5EF4-FFF2-40B4-BE49-F238E27FC236}">
                <a16:creationId xmlns:a16="http://schemas.microsoft.com/office/drawing/2014/main" id="{FDE29C9C-0E83-386B-F9E5-3CA5D173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72" y="1005673"/>
            <a:ext cx="11020056" cy="50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5"/>
    </mc:Choice>
    <mc:Fallback xmlns="">
      <p:transition spd="slow" advTm="1883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8"/>
            <a:ext cx="10990385" cy="4004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/>
              <a:t>Grade 10 Question Scoring Notes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00C0DBE3-D62E-4923-8FC0-02FD4D74F614}"/>
              </a:ext>
            </a:extLst>
          </p:cNvPr>
          <p:cNvSpPr txBox="1"/>
          <p:nvPr/>
        </p:nvSpPr>
        <p:spPr>
          <a:xfrm>
            <a:off x="9730587" y="483489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21 of your Packet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E88C23-CFE8-4336-9B5F-471826A48076}"/>
              </a:ext>
            </a:extLst>
          </p:cNvPr>
          <p:cNvSpPr txBox="1">
            <a:spLocks/>
          </p:cNvSpPr>
          <p:nvPr/>
        </p:nvSpPr>
        <p:spPr>
          <a:xfrm>
            <a:off x="465991" y="938459"/>
            <a:ext cx="5467411" cy="49186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solidFill>
                  <a:srgbClr val="333333"/>
                </a:solidFill>
                <a:latin typeface="Times New Roman"/>
                <a:cs typeface="Times New Roman"/>
              </a:rPr>
              <a:t>Part A:</a:t>
            </a:r>
          </a:p>
          <a:p>
            <a:pPr marL="457200" indent="-457200" algn="l" rtl="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700">
                <a:solidFill>
                  <a:srgbClr val="000000"/>
                </a:solidFill>
                <a:latin typeface="Times New Roman"/>
                <a:cs typeface="Times New Roman"/>
              </a:rPr>
              <a:t>Full credit for r</a:t>
            </a: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ounding to 13 or truncating to 12 with appropriate work/explanation.</a:t>
            </a:r>
          </a:p>
          <a:p>
            <a:pPr marL="457200" indent="-45720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 credit for rounding/truncating to 13 or 12 </a:t>
            </a:r>
            <a:r>
              <a:rPr lang="en-US" sz="27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 no work/explanation</a:t>
            </a: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It is </a:t>
            </a:r>
            <a:r>
              <a:rPr lang="en-US" sz="27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not</a:t>
            </a: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accepted as answer-only.</a:t>
            </a:r>
          </a:p>
          <a:p>
            <a:pPr marL="457200" indent="-45720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700" b="1">
                <a:solidFill>
                  <a:srgbClr val="333333"/>
                </a:solidFill>
                <a:latin typeface="Times New Roman"/>
                <a:cs typeface="Times New Roman"/>
              </a:rPr>
              <a:t>Part B: </a:t>
            </a:r>
            <a:endParaRPr lang="en-US" sz="270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marL="457200" indent="-457200" algn="l" rtl="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Full credit for truncating 412.5 to 412 with appropriate work/explanation. </a:t>
            </a:r>
          </a:p>
          <a:p>
            <a:pPr marL="457200" indent="-45720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 credit for calculating 1320 feet per ¼ mile</a:t>
            </a:r>
            <a:r>
              <a:rPr lang="en-US" sz="270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sz="27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rtl="0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1500" b="1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 fontAlgn="base">
              <a:lnSpc>
                <a:spcPct val="110000"/>
              </a:lnSpc>
              <a:spcBef>
                <a:spcPts val="1000"/>
              </a:spcBef>
            </a:pPr>
            <a:r>
              <a:rPr lang="en-US" sz="2700" b="1">
                <a:solidFill>
                  <a:srgbClr val="333333"/>
                </a:solidFill>
                <a:latin typeface="Times New Roman"/>
                <a:cs typeface="Times New Roman"/>
              </a:rPr>
              <a:t>Part C: </a:t>
            </a:r>
          </a:p>
          <a:p>
            <a:pPr marL="457200" indent="-457200" algn="l" rtl="0" fontAlgn="base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700">
                <a:solidFill>
                  <a:srgbClr val="000000"/>
                </a:solidFill>
                <a:latin typeface="Times New Roman"/>
                <a:cs typeface="Times New Roman"/>
              </a:rPr>
              <a:t>A response of </a:t>
            </a: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4.6 or 4.7 (</a:t>
            </a:r>
            <a:r>
              <a:rPr lang="en-US" sz="2700" b="0" i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or more precise</a:t>
            </a: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) is acceptable without support and is scored as answer-only. </a:t>
            </a:r>
          </a:p>
          <a:p>
            <a:pPr marL="457200" indent="-457200" algn="l" rtl="0" fontAlgn="base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Full credit for rounding to 5 or truncating to 4 with appropriate work/explanation. </a:t>
            </a:r>
          </a:p>
          <a:p>
            <a:pPr marL="457200" indent="-457200" algn="l" rtl="0" fontAlgn="base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27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 credit for a response of 4 or 5 only.</a:t>
            </a:r>
            <a:endParaRPr lang="en-US" sz="27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2600" b="1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15018-E30B-4EB1-BE17-B2E09C6FBB39}"/>
              </a:ext>
            </a:extLst>
          </p:cNvPr>
          <p:cNvSpPr txBox="1"/>
          <p:nvPr/>
        </p:nvSpPr>
        <p:spPr>
          <a:xfrm>
            <a:off x="6095999" y="938459"/>
            <a:ext cx="5254433" cy="17373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300" b="1">
                <a:solidFill>
                  <a:srgbClr val="333333"/>
                </a:solidFill>
                <a:latin typeface="Times New Roman"/>
                <a:cs typeface="Times New Roman"/>
              </a:rPr>
              <a:t>Part D: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This question is dichotomous, so no credit for a response of  “yes” only. </a:t>
            </a:r>
            <a:endParaRPr lang="en-US" sz="13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Full credit for a response of “yes” with supporting work or explanation </a:t>
            </a: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to show more than 15 miles running.</a:t>
            </a:r>
            <a:endParaRPr lang="en-US" sz="13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 algn="l" rtl="0" fontAlgn="base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ull credit for </a:t>
            </a: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a response of </a:t>
            </a: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“yes” with </a:t>
            </a: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supporting work or explanation to show </a:t>
            </a: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fewer than 200 minutes running.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24D2-B23A-7E18-05C3-1A77A0F61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2194" y="3102701"/>
            <a:ext cx="3662042" cy="972150"/>
          </a:xfrm>
          <a:ln>
            <a:solidFill>
              <a:srgbClr val="3647B6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300" i="0" u="sng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Answer only (</a:t>
            </a:r>
            <a:r>
              <a:rPr lang="en-US" sz="1300" i="1" u="sng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possible in</a:t>
            </a:r>
            <a:r>
              <a:rPr lang="en-US" sz="1300" i="1" u="sng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en-US" sz="1300" i="1" u="sng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Parts A, B and C</a:t>
            </a:r>
            <a:r>
              <a:rPr lang="en-US" sz="1300" i="0" u="sng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):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One or two answer(s)-only = 1 point</a:t>
            </a:r>
            <a:endParaRPr lang="en-US" sz="13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Three answers-only =</a:t>
            </a:r>
            <a:r>
              <a:rPr lang="en-US" sz="1300">
                <a:solidFill>
                  <a:srgbClr val="000000"/>
                </a:solidFill>
                <a:latin typeface="Times New Roman"/>
                <a:cs typeface="Times New Roman"/>
              </a:rPr>
              <a:t> 2</a:t>
            </a:r>
            <a:r>
              <a:rPr lang="en-US" sz="13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points</a:t>
            </a:r>
            <a:endParaRPr lang="en-US" sz="1300" b="1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600">
              <a:solidFill>
                <a:srgbClr val="333333"/>
              </a:solidFill>
              <a:latin typeface="Times New Roman"/>
              <a:cs typeface="Arial"/>
            </a:endParaRPr>
          </a:p>
          <a:p>
            <a:endParaRPr lang="en-US" sz="1600"/>
          </a:p>
          <a:p>
            <a:br>
              <a:rPr lang="en-US" sz="1600"/>
            </a:b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57D2F-2D3A-4567-B73A-550FDA0BB5DC}"/>
              </a:ext>
            </a:extLst>
          </p:cNvPr>
          <p:cNvSpPr txBox="1"/>
          <p:nvPr/>
        </p:nvSpPr>
        <p:spPr>
          <a:xfrm>
            <a:off x="7913157" y="4322975"/>
            <a:ext cx="1620116" cy="10926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1300" b="0" i="0" u="sng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Handy conversions: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3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mile = 5280 feet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3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mile = 1760 yards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3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¼ mile = 1320 feet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3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¼ mile = 440 yards </a:t>
            </a:r>
          </a:p>
        </p:txBody>
      </p:sp>
    </p:spTree>
    <p:extLst>
      <p:ext uri="{BB962C8B-B14F-4D97-AF65-F5344CB8AC3E}">
        <p14:creationId xmlns:p14="http://schemas.microsoft.com/office/powerpoint/2010/main" val="21022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57"/>
    </mc:Choice>
    <mc:Fallback xmlns="">
      <p:transition spd="slow" advTm="12175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Training Response: Score 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9B708C4-6A44-4F84-B6FA-C5A0E8CA6744}"/>
              </a:ext>
            </a:extLst>
          </p:cNvPr>
          <p:cNvSpPr txBox="1"/>
          <p:nvPr/>
        </p:nvSpPr>
        <p:spPr>
          <a:xfrm>
            <a:off x="9763244" y="61948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23 of your Packet</a:t>
            </a:r>
          </a:p>
        </p:txBody>
      </p:sp>
      <p:pic>
        <p:nvPicPr>
          <p:cNvPr id="11" name="Picture 10" descr="correct student responses for all parts">
            <a:extLst>
              <a:ext uri="{FF2B5EF4-FFF2-40B4-BE49-F238E27FC236}">
                <a16:creationId xmlns:a16="http://schemas.microsoft.com/office/drawing/2014/main" id="{2F4EEDAA-3890-8492-1C62-B6C6C2AD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2" y="1107124"/>
            <a:ext cx="11262356" cy="49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60"/>
    </mc:Choice>
    <mc:Fallback xmlns="">
      <p:transition spd="slow" advTm="5376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Training Response: Score 3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AE14ED29-89A7-42E4-88AF-0C190805DFE6}"/>
              </a:ext>
            </a:extLst>
          </p:cNvPr>
          <p:cNvSpPr txBox="1"/>
          <p:nvPr/>
        </p:nvSpPr>
        <p:spPr>
          <a:xfrm>
            <a:off x="9763244" y="61948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24 of your Packet</a:t>
            </a:r>
          </a:p>
        </p:txBody>
      </p:sp>
      <p:pic>
        <p:nvPicPr>
          <p:cNvPr id="9" name="Picture 8" descr="correct answers only for parts A, B, and C, and correct part D ">
            <a:extLst>
              <a:ext uri="{FF2B5EF4-FFF2-40B4-BE49-F238E27FC236}">
                <a16:creationId xmlns:a16="http://schemas.microsoft.com/office/drawing/2014/main" id="{4AE74198-E66D-3DED-7F69-F1609F1B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90" y="1164037"/>
            <a:ext cx="11260141" cy="48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8"/>
    </mc:Choice>
    <mc:Fallback xmlns="">
      <p:transition spd="slow" advTm="3976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Training Response: Score 2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C853755-C614-4E3C-AD03-9FF0051085FF}"/>
              </a:ext>
            </a:extLst>
          </p:cNvPr>
          <p:cNvSpPr txBox="1"/>
          <p:nvPr/>
        </p:nvSpPr>
        <p:spPr>
          <a:xfrm>
            <a:off x="9763244" y="61948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25 of your Packet</a:t>
            </a:r>
          </a:p>
        </p:txBody>
      </p:sp>
      <p:pic>
        <p:nvPicPr>
          <p:cNvPr id="6" name="Picture 5" descr="correct student responses for parts A and B">
            <a:extLst>
              <a:ext uri="{FF2B5EF4-FFF2-40B4-BE49-F238E27FC236}">
                <a16:creationId xmlns:a16="http://schemas.microsoft.com/office/drawing/2014/main" id="{44E60C0F-A983-1E3E-1BF3-2F0DC7365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9" y="1160465"/>
            <a:ext cx="11113881" cy="482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0"/>
    </mc:Choice>
    <mc:Fallback xmlns="">
      <p:transition spd="slow" advTm="6034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Training Response: Score 1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438770D7-04C9-4A0A-883D-8DDC17E8945B}"/>
              </a:ext>
            </a:extLst>
          </p:cNvPr>
          <p:cNvSpPr txBox="1"/>
          <p:nvPr/>
        </p:nvSpPr>
        <p:spPr>
          <a:xfrm>
            <a:off x="9471542" y="829864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26 of your Packet</a:t>
            </a:r>
          </a:p>
        </p:txBody>
      </p:sp>
      <p:pic>
        <p:nvPicPr>
          <p:cNvPr id="6" name="Picture 5" descr="correct student response for part A">
            <a:extLst>
              <a:ext uri="{FF2B5EF4-FFF2-40B4-BE49-F238E27FC236}">
                <a16:creationId xmlns:a16="http://schemas.microsoft.com/office/drawing/2014/main" id="{DEE4E75E-184D-0E55-F716-03697E21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01" y="1229199"/>
            <a:ext cx="11208926" cy="47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5"/>
    </mc:Choice>
    <mc:Fallback xmlns="">
      <p:transition spd="slow" advTm="2694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4" y="219057"/>
            <a:ext cx="11835829" cy="80085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Training Response: Score 0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2747CD57-7764-490A-8E82-CE15A7A61461}"/>
              </a:ext>
            </a:extLst>
          </p:cNvPr>
          <p:cNvSpPr txBox="1"/>
          <p:nvPr/>
        </p:nvSpPr>
        <p:spPr>
          <a:xfrm>
            <a:off x="9763244" y="619482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27 of your Packet</a:t>
            </a:r>
          </a:p>
        </p:txBody>
      </p:sp>
      <p:pic>
        <p:nvPicPr>
          <p:cNvPr id="15" name="Picture 14" descr="no correct responses">
            <a:extLst>
              <a:ext uri="{FF2B5EF4-FFF2-40B4-BE49-F238E27FC236}">
                <a16:creationId xmlns:a16="http://schemas.microsoft.com/office/drawing/2014/main" id="{74232EE9-5DA9-DEA5-DDA5-048046D3F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72" y="1227184"/>
            <a:ext cx="11632001" cy="45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3"/>
    </mc:Choice>
    <mc:Fallback xmlns="">
      <p:transition spd="slow" advTm="3538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8B45DC-9BB7-4806-AF9B-DA41EB13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Individual Practice of Scoring Student Responses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C47D66-3EDE-4173-8602-DAB1CDCCAAD3}"/>
              </a:ext>
            </a:extLst>
          </p:cNvPr>
          <p:cNvSpPr txBox="1">
            <a:spLocks/>
          </p:cNvSpPr>
          <p:nvPr/>
        </p:nvSpPr>
        <p:spPr>
          <a:xfrm>
            <a:off x="600807" y="2053349"/>
            <a:ext cx="10990385" cy="4280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200">
                <a:latin typeface="Times New Roman"/>
                <a:cs typeface="Times New Roman"/>
              </a:rPr>
              <a:t>Question 2: </a:t>
            </a:r>
            <a:r>
              <a:rPr lang="en-US" sz="2200">
                <a:latin typeface="Times New Roman"/>
                <a:cs typeface="Times New Roman"/>
              </a:rPr>
              <a:t>N-Q.A.1 (</a:t>
            </a:r>
            <a:r>
              <a:rPr lang="en-US" sz="2200" i="1">
                <a:latin typeface="Times New Roman"/>
                <a:cs typeface="Times New Roman"/>
              </a:rPr>
              <a:t>Released 2023</a:t>
            </a:r>
            <a:r>
              <a:rPr lang="en-US" sz="2200"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endParaRPr lang="en-US" altLang="en-US" sz="2000"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Revisit the following: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the Question,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the Sample Response,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the Scoring Guide, and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the Scoring Notes.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200">
              <a:solidFill>
                <a:srgbClr val="4948B6"/>
              </a:solidFill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Read the Sample Response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Use the Training Response papers to score the response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200">
                <a:solidFill>
                  <a:srgbClr val="4948B6"/>
                </a:solidFill>
                <a:latin typeface="Times New Roman"/>
                <a:cs typeface="Times New Roman"/>
              </a:rPr>
              <a:t>Choose one score that you think best represents the response</a:t>
            </a:r>
            <a:endParaRPr lang="en-US" altLang="en-US" sz="2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50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6"/>
    </mc:Choice>
    <mc:Fallback xmlns="">
      <p:transition spd="slow" advTm="606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5F6E03-F717-4551-B1E4-559EECB1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Constructed Response (CR) Questions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83B6D6-8CA3-4A51-97A5-182E178D362E}"/>
              </a:ext>
            </a:extLst>
          </p:cNvPr>
          <p:cNvSpPr txBox="1">
            <a:spLocks/>
          </p:cNvSpPr>
          <p:nvPr/>
        </p:nvSpPr>
        <p:spPr>
          <a:xfrm>
            <a:off x="484463" y="1601394"/>
            <a:ext cx="11542558" cy="5256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en-US" sz="4000">
              <a:latin typeface="Times New Roman"/>
              <a:cs typeface="Times New Roman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/>
                <a:cs typeface="Times New Roman"/>
              </a:rPr>
              <a:t>Students write a response to a multi-part question</a:t>
            </a:r>
            <a:r>
              <a:rPr lang="en-US" altLang="en-US" sz="3200">
                <a:latin typeface="Times New Roman"/>
                <a:cs typeface="Times New Roman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/>
                <a:cs typeface="Times New Roman"/>
              </a:rPr>
              <a:t>Responses are scored holistically. </a:t>
            </a:r>
            <a:endParaRPr lang="en-US"/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latin typeface="Times New Roman"/>
                <a:cs typeface="Times New Roman"/>
              </a:rPr>
              <a:t>Students are often asked to "Show or explain" how they got their answer.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latin typeface="Times New Roman"/>
                <a:cs typeface="Times New Roman"/>
              </a:rPr>
              <a:t>All</a:t>
            </a:r>
            <a:r>
              <a:rPr lang="en-US" sz="3200">
                <a:latin typeface="Times New Roman"/>
                <a:cs typeface="Times New Roman"/>
              </a:rPr>
              <a:t> parts of a CR must be answered for full credit. </a:t>
            </a:r>
            <a:endParaRPr lang="en-US" altLang="en-US" sz="3200">
              <a:latin typeface="Times New Roman"/>
              <a:cs typeface="Times New Roman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latin typeface="Times New Roman"/>
                <a:cs typeface="Times New Roman"/>
              </a:rPr>
              <a:t>Student performance is based on the overall demonstration of understanding.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endParaRPr lang="en-US" sz="3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47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0"/>
    </mc:Choice>
    <mc:Fallback xmlns="">
      <p:transition spd="slow" advTm="3746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7"/>
            <a:ext cx="10990385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A 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67DD889C-1B07-4AFF-94E0-BAF8AC40CEF7}"/>
              </a:ext>
            </a:extLst>
          </p:cNvPr>
          <p:cNvSpPr txBox="1"/>
          <p:nvPr/>
        </p:nvSpPr>
        <p:spPr>
          <a:xfrm>
            <a:off x="9379179" y="32508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29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CCD75929-FDF4-963B-0BCF-61B30671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9" y="1274076"/>
            <a:ext cx="11031441" cy="4726257"/>
          </a:xfrm>
          <a:prstGeom prst="rect">
            <a:avLst/>
          </a:prstGeom>
        </p:spPr>
      </p:pic>
      <p:pic>
        <p:nvPicPr>
          <p:cNvPr id="6" name="Picture 5" descr="score of 2 for parts A and C correct">
            <a:extLst>
              <a:ext uri="{FF2B5EF4-FFF2-40B4-BE49-F238E27FC236}">
                <a16:creationId xmlns:a16="http://schemas.microsoft.com/office/drawing/2014/main" id="{1C162037-A1F3-4BC7-D23C-E93C31362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127" y="351485"/>
            <a:ext cx="5036882" cy="7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0"/>
    </mc:Choice>
    <mc:Fallback xmlns="">
      <p:transition spd="slow" advTm="4841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7"/>
            <a:ext cx="10990385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B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2B9EA0E-F391-4F4F-B163-19E1BC7A7080}"/>
              </a:ext>
            </a:extLst>
          </p:cNvPr>
          <p:cNvSpPr txBox="1"/>
          <p:nvPr/>
        </p:nvSpPr>
        <p:spPr>
          <a:xfrm>
            <a:off x="9473610" y="54599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30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17EB5568-74F1-162D-F633-3113A3CF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1" y="1234527"/>
            <a:ext cx="11312352" cy="4863980"/>
          </a:xfrm>
          <a:prstGeom prst="rect">
            <a:avLst/>
          </a:prstGeom>
        </p:spPr>
      </p:pic>
      <p:pic>
        <p:nvPicPr>
          <p:cNvPr id="6" name="Picture 5" descr="score of 4 for all parts correct">
            <a:extLst>
              <a:ext uri="{FF2B5EF4-FFF2-40B4-BE49-F238E27FC236}">
                <a16:creationId xmlns:a16="http://schemas.microsoft.com/office/drawing/2014/main" id="{5549EBF8-1DD3-78E1-CF36-F08F5E4B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493" y="353485"/>
            <a:ext cx="5117516" cy="8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6"/>
    </mc:Choice>
    <mc:Fallback xmlns="">
      <p:transition spd="slow" advTm="3709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7"/>
            <a:ext cx="10990385" cy="800851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Practice Response C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2EF05E23-A16E-414F-9A11-F83DF99CCA8E}"/>
              </a:ext>
            </a:extLst>
          </p:cNvPr>
          <p:cNvSpPr txBox="1"/>
          <p:nvPr/>
        </p:nvSpPr>
        <p:spPr>
          <a:xfrm>
            <a:off x="9473610" y="54599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31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D5BC4847-5412-2580-6350-20FA9CC72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1" y="1270651"/>
            <a:ext cx="11279695" cy="4586855"/>
          </a:xfrm>
          <a:prstGeom prst="rect">
            <a:avLst/>
          </a:prstGeom>
        </p:spPr>
      </p:pic>
      <p:pic>
        <p:nvPicPr>
          <p:cNvPr id="8" name="Picture 7" descr="score of 1 for part A correct">
            <a:extLst>
              <a:ext uri="{FF2B5EF4-FFF2-40B4-BE49-F238E27FC236}">
                <a16:creationId xmlns:a16="http://schemas.microsoft.com/office/drawing/2014/main" id="{EE4E9EAF-A495-EF67-FEDF-5B09B925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996" y="325214"/>
            <a:ext cx="5518391" cy="8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0"/>
    </mc:Choice>
    <mc:Fallback xmlns="">
      <p:transition spd="slow" advTm="4764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7"/>
            <a:ext cx="10990385" cy="633838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Arial"/>
                <a:cs typeface="Arial"/>
              </a:rPr>
              <a:t>Practice Response D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33BE673E-9F39-4A61-A8B8-95ABC63C49E2}"/>
              </a:ext>
            </a:extLst>
          </p:cNvPr>
          <p:cNvSpPr txBox="1"/>
          <p:nvPr/>
        </p:nvSpPr>
        <p:spPr>
          <a:xfrm>
            <a:off x="9473610" y="54599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32 of your Packet</a:t>
            </a:r>
          </a:p>
        </p:txBody>
      </p:sp>
      <p:pic>
        <p:nvPicPr>
          <p:cNvPr id="10" name="Picture 9" descr="student response">
            <a:extLst>
              <a:ext uri="{FF2B5EF4-FFF2-40B4-BE49-F238E27FC236}">
                <a16:creationId xmlns:a16="http://schemas.microsoft.com/office/drawing/2014/main" id="{CD244BAE-3513-9BA7-CD37-BBF5AA156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0" y="1288501"/>
            <a:ext cx="11334123" cy="4275151"/>
          </a:xfrm>
          <a:prstGeom prst="rect">
            <a:avLst/>
          </a:prstGeom>
        </p:spPr>
      </p:pic>
      <p:pic>
        <p:nvPicPr>
          <p:cNvPr id="22" name="Picture 21" descr="score of 0 for no parts correct">
            <a:extLst>
              <a:ext uri="{FF2B5EF4-FFF2-40B4-BE49-F238E27FC236}">
                <a16:creationId xmlns:a16="http://schemas.microsoft.com/office/drawing/2014/main" id="{5C9E7138-7B37-DF9F-23C1-AF69C517C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5749"/>
            <a:ext cx="5686890" cy="8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8"/>
    </mc:Choice>
    <mc:Fallback xmlns="">
      <p:transition spd="slow" advTm="4189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1" y="219057"/>
            <a:ext cx="10990385" cy="584819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Arial"/>
                <a:cs typeface="Arial"/>
              </a:rPr>
              <a:t>Practice Response E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BE604C7E-D288-4A00-BD32-CE5C7792C778}"/>
              </a:ext>
            </a:extLst>
          </p:cNvPr>
          <p:cNvSpPr txBox="1"/>
          <p:nvPr/>
        </p:nvSpPr>
        <p:spPr>
          <a:xfrm>
            <a:off x="9473610" y="54599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33 of your Packet</a:t>
            </a:r>
          </a:p>
        </p:txBody>
      </p:sp>
      <p:pic>
        <p:nvPicPr>
          <p:cNvPr id="4" name="Picture 3" descr="student response">
            <a:extLst>
              <a:ext uri="{FF2B5EF4-FFF2-40B4-BE49-F238E27FC236}">
                <a16:creationId xmlns:a16="http://schemas.microsoft.com/office/drawing/2014/main" id="{0B1F0948-C22A-A99B-4F83-61599A85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1" y="1328948"/>
            <a:ext cx="11214380" cy="4501084"/>
          </a:xfrm>
          <a:prstGeom prst="rect">
            <a:avLst/>
          </a:prstGeom>
        </p:spPr>
      </p:pic>
      <p:pic>
        <p:nvPicPr>
          <p:cNvPr id="8" name="Picture 7" descr="score of 3 for parts A, C, and D correct">
            <a:extLst>
              <a:ext uri="{FF2B5EF4-FFF2-40B4-BE49-F238E27FC236}">
                <a16:creationId xmlns:a16="http://schemas.microsoft.com/office/drawing/2014/main" id="{6748CE9A-D315-E10A-96E3-4F3BE24CB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223" y="410140"/>
            <a:ext cx="5154153" cy="7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0"/>
    </mc:Choice>
    <mc:Fallback xmlns="">
      <p:transition spd="slow" advTm="4975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00527B-EF2C-4831-8907-C06A2584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on DESE Website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825DB5-E768-46F0-811E-5F4628A94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356189"/>
              </p:ext>
            </p:extLst>
          </p:nvPr>
        </p:nvGraphicFramePr>
        <p:xfrm>
          <a:off x="257175" y="2352732"/>
          <a:ext cx="1167765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75">
                  <a:extLst>
                    <a:ext uri="{9D8B030D-6E8A-4147-A177-3AD203B41FA5}">
                      <a16:colId xmlns:a16="http://schemas.microsoft.com/office/drawing/2014/main" val="1964159817"/>
                    </a:ext>
                  </a:extLst>
                </a:gridCol>
                <a:gridCol w="6276975">
                  <a:extLst>
                    <a:ext uri="{9D8B030D-6E8A-4147-A177-3AD203B41FA5}">
                      <a16:colId xmlns:a16="http://schemas.microsoft.com/office/drawing/2014/main" val="2975953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/>
                          <a:cs typeface="Times New Roman"/>
                        </a:rPr>
                        <a:t>Resource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Times New Roman"/>
                          <a:cs typeface="Times New Roman"/>
                        </a:rPr>
                        <a:t>Link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598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>
                          <a:latin typeface="Times New Roman"/>
                          <a:cs typeface="Times New Roman"/>
                        </a:rPr>
                        <a:t>MCAS headlines and links to MCAS site 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  <a:hlinkClick r:id="rId2"/>
                        </a:rPr>
                        <a:t>https://www.doe.mass.edu/mcas/</a:t>
                      </a:r>
                      <a:r>
                        <a:rPr lang="en-US" sz="1800">
                          <a:latin typeface="Times New Roman"/>
                          <a:cs typeface="Times New Roman"/>
                        </a:rPr>
                        <a:t> 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20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/>
                          <a:cs typeface="Times New Roman"/>
                        </a:rPr>
                        <a:t>Mathematics Test Designs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>
                          <a:solidFill>
                            <a:schemeClr val="accent1"/>
                          </a:solidFill>
                          <a:latin typeface="Times New Roman"/>
                          <a:cs typeface="Times New Roman"/>
                          <a:hlinkClick r:id="rId3"/>
                        </a:rPr>
                        <a:t>https://www.doe.mass.edu/mcas/tdd/math.html?section=testdesign</a:t>
                      </a:r>
                      <a:endParaRPr lang="en-US" sz="1800" u="none">
                        <a:solidFill>
                          <a:schemeClr val="accent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7745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>
                          <a:latin typeface="Times New Roman"/>
                          <a:cs typeface="Times New Roman"/>
                        </a:rPr>
                        <a:t>List of Standards Assessed on Grade 10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Times New Roman"/>
                          <a:hlinkClick r:id="rId4"/>
                        </a:rPr>
                        <a:t>https://www.doe.mass.edu/mcas/tdd/testdesign/g10-math-nextgen-standards.docx</a:t>
                      </a:r>
                      <a:endParaRPr lang="en-US" sz="1800" b="0" i="0" u="none" strike="noStrike" noProof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40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/>
                          <a:cs typeface="Times New Roman"/>
                        </a:rPr>
                        <a:t>Student Work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  <a:hlinkClick r:id="rId5"/>
                        </a:rPr>
                        <a:t>https://www.doe.mass.edu/mcas/student/default.html</a:t>
                      </a:r>
                      <a:r>
                        <a:rPr lang="en-US" sz="1800">
                          <a:latin typeface="Times New Roman"/>
                          <a:cs typeface="Times New Roman"/>
                        </a:rPr>
                        <a:t> 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26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/>
                          <a:cs typeface="Times New Roman"/>
                        </a:rPr>
                        <a:t>Released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/>
                          <a:cs typeface="Times New Roman"/>
                          <a:hlinkClick r:id="rId6"/>
                        </a:rPr>
                        <a:t>http://mcas.pearsonsupport.com/released-items/math</a:t>
                      </a:r>
                      <a:endParaRPr lang="en-US" sz="180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25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latin typeface="Times New Roman"/>
                          <a:cs typeface="Times New Roman"/>
                        </a:rPr>
                        <a:t>Practice Tests and Tutorial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  <a:hlinkClick r:id="rId7"/>
                        </a:rPr>
                        <a:t>http://mcas.pearsonsupport.com/student/</a:t>
                      </a:r>
                      <a:r>
                        <a:rPr lang="en-US" sz="1800">
                          <a:latin typeface="Times New Roman"/>
                          <a:cs typeface="Times New Roman"/>
                        </a:rPr>
                        <a:t> 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207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2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85"/>
    </mc:Choice>
    <mc:Fallback xmlns="">
      <p:transition spd="slow" advTm="12668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3C716C-4259-417B-BD7B-BC56A4D6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0BB6AE-674B-453E-B44E-458C6EB20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/>
              <a:t>DESE Office of Student Assessment </a:t>
            </a:r>
            <a:r>
              <a:rPr lang="en-US"/>
              <a:t>for policy questions </a:t>
            </a:r>
          </a:p>
          <a:p>
            <a:pPr marL="0" indent="0">
              <a:buNone/>
            </a:pPr>
            <a:r>
              <a:rPr lang="en-US"/>
              <a:t>(e.g., test designs, accommodations)</a:t>
            </a:r>
          </a:p>
          <a:p>
            <a:r>
              <a:rPr lang="en-US"/>
              <a:t>Web: </a:t>
            </a:r>
            <a:r>
              <a:rPr lang="en-US">
                <a:hlinkClick r:id="rId2"/>
              </a:rPr>
              <a:t>www.doe.mass.edu/mcas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Email: </a:t>
            </a:r>
            <a:r>
              <a:rPr lang="en-US">
                <a:latin typeface="Arial"/>
                <a:cs typeface="Arial"/>
                <a:hlinkClick r:id="rId3"/>
              </a:rPr>
              <a:t>mcas@mass.gov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(new)</a:t>
            </a:r>
            <a:endParaRPr lang="en-US">
              <a:solidFill>
                <a:srgbClr val="FF0000"/>
              </a:solidFill>
            </a:endParaRPr>
          </a:p>
          <a:p>
            <a:r>
              <a:rPr lang="en-US"/>
              <a:t>Phone: 781-338-3625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MCAS Service Center</a:t>
            </a:r>
          </a:p>
          <a:p>
            <a:r>
              <a:rPr lang="en-US"/>
              <a:t>Web: </a:t>
            </a:r>
            <a:r>
              <a:rPr lang="en-US">
                <a:hlinkClick r:id="rId4"/>
              </a:rPr>
              <a:t>http://mcasservicecenter.com</a:t>
            </a:r>
            <a:endParaRPr lang="en-US"/>
          </a:p>
          <a:p>
            <a:r>
              <a:rPr lang="en-US"/>
              <a:t>Phone: 1-800-737-5103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3"/>
    </mc:Choice>
    <mc:Fallback xmlns="">
      <p:transition spd="slow" advTm="3683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F249-7AC7-4BDB-B314-E279B842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6598"/>
            <a:ext cx="10515600" cy="1255698"/>
          </a:xfrm>
        </p:spPr>
        <p:txBody>
          <a:bodyPr/>
          <a:lstStyle/>
          <a:p>
            <a:r>
              <a:rPr lang="en-US" b="1"/>
              <a:t>THANK YOU</a:t>
            </a:r>
            <a:endParaRPr lang="en-US"/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A6F3E98C-325D-49FA-BB54-A05A5E89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" t="-195" r="-245" b="61318"/>
          <a:stretch/>
        </p:blipFill>
        <p:spPr>
          <a:xfrm>
            <a:off x="838200" y="4238626"/>
            <a:ext cx="8685212" cy="18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5"/>
    </mc:Choice>
    <mc:Fallback xmlns="">
      <p:transition spd="slow" advTm="1884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5BC74C-3BE3-4D25-B906-7CC8875F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Know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C1767B2-60D1-4711-9440-15DEB1B87B02}"/>
              </a:ext>
            </a:extLst>
          </p:cNvPr>
          <p:cNvSpPr txBox="1">
            <a:spLocks/>
          </p:cNvSpPr>
          <p:nvPr/>
        </p:nvSpPr>
        <p:spPr>
          <a:xfrm>
            <a:off x="374819" y="1990252"/>
            <a:ext cx="11133690" cy="471401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Spelling, grammar, 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and punctuation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are 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not 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considered in the scoring of a response</a:t>
            </a:r>
            <a:r>
              <a:rPr lang="en-US" sz="2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​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2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lvl="1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 response does 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not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need to be in a complete sentence</a:t>
            </a:r>
            <a:r>
              <a:rPr lang="en-US" sz="2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​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2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lvl="1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Information not related to what is being asked does </a:t>
            </a:r>
            <a:r>
              <a:rPr lang="en-US" sz="2200" b="1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not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 detract from the score a response receives</a:t>
            </a:r>
            <a:r>
              <a:rPr lang="en-US" sz="2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​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2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lvl="1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In multi-step problems, the same error is counted only once.</a:t>
            </a: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Only whole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score points for overall 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responses. E.g.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US" sz="22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student cannot receive 2.5 points</a:t>
            </a:r>
            <a:r>
              <a:rPr lang="en-US" sz="220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200">
              <a:latin typeface="Times New Roman"/>
              <a:cs typeface="Times New Roman"/>
            </a:endParaRPr>
          </a:p>
          <a:p>
            <a:pPr lvl="1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latin typeface="Times New Roman"/>
                <a:cs typeface="Times New Roman"/>
              </a:rPr>
              <a:t>How a student explains their answer/reasoning can often vary. For instance,</a:t>
            </a: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Arial,Sans-Serif" panose="02070309020205020404" pitchFamily="49" charset="0"/>
              <a:buChar char="•"/>
            </a:pPr>
            <a:r>
              <a:rPr lang="en-US" sz="2200">
                <a:latin typeface="Times New Roman"/>
                <a:cs typeface="Times New Roman"/>
              </a:rPr>
              <a:t>student 1 may show all their calculations and their final answer, and</a:t>
            </a:r>
            <a:endParaRPr lang="en-US" sz="2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371600" lvl="2" indent="-457200">
              <a:spcBef>
                <a:spcPts val="600"/>
              </a:spcBef>
              <a:spcAft>
                <a:spcPts val="600"/>
              </a:spcAft>
              <a:buFont typeface="Arial,Sans-Serif" panose="02070309020205020404" pitchFamily="49" charset="0"/>
              <a:buChar char="•"/>
            </a:pPr>
            <a:r>
              <a:rPr lang="en-US" sz="2200">
                <a:latin typeface="Times New Roman"/>
                <a:cs typeface="Times New Roman"/>
              </a:rPr>
              <a:t>student 2 may write an explanation in sentence form explaining a step-by-step process along with their answer.</a:t>
            </a:r>
            <a:endParaRPr lang="en-US" sz="2200"/>
          </a:p>
          <a:p>
            <a:pPr fontAlgn="base"/>
            <a:endParaRPr lang="en-US" sz="22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93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7"/>
    </mc:Choice>
    <mc:Fallback xmlns="">
      <p:transition spd="slow" advTm="909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72B789-A2BC-411C-B0D2-B6B93AA9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Scoring Overview: Benchmarking Process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9CC528E-DED2-4BB6-8AF4-494AB217503F}"/>
              </a:ext>
            </a:extLst>
          </p:cNvPr>
          <p:cNvSpPr txBox="1">
            <a:spLocks/>
          </p:cNvSpPr>
          <p:nvPr/>
        </p:nvSpPr>
        <p:spPr>
          <a:xfrm>
            <a:off x="393852" y="1763711"/>
            <a:ext cx="11715021" cy="499191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Times New Roman"/>
                <a:cs typeface="Times New Roman"/>
              </a:rPr>
              <a:t>Hundreds of student responses are reviewed for training materials.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latin typeface="Times New Roman"/>
                <a:cs typeface="Times New Roman"/>
              </a:rPr>
              <a:t>Training materials consist of: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>
                <a:latin typeface="Times New Roman"/>
                <a:cs typeface="Times New Roman"/>
              </a:rPr>
              <a:t>Detailed training notes: 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en-US" sz="2400">
                <a:latin typeface="Times New Roman"/>
                <a:cs typeface="Times New Roman"/>
              </a:rPr>
              <a:t>More detailed than scoring guides 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>
                <a:latin typeface="Times New Roman"/>
                <a:cs typeface="Times New Roman"/>
              </a:rPr>
              <a:t>Include exemplary responses, calculations, and other content information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>
                <a:latin typeface="Times New Roman"/>
                <a:cs typeface="Times New Roman"/>
              </a:rPr>
              <a:t>Include instructions for scoring different types of responses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>
                <a:latin typeface="Times New Roman"/>
                <a:cs typeface="Times New Roman"/>
              </a:rPr>
              <a:t>Include how points should be distributed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>
                <a:latin typeface="Times New Roman"/>
                <a:cs typeface="Times New Roman"/>
              </a:rPr>
              <a:t>Benchmarked student responses: selected anchor papers that show a full range of scores. </a:t>
            </a:r>
          </a:p>
          <a:p>
            <a:pPr lvl="1"/>
            <a:endParaRPr lang="en-US" sz="2800"/>
          </a:p>
          <a:p>
            <a:pPr marL="0" indent="0">
              <a:buNone/>
            </a:pPr>
            <a:endParaRPr lang="en-US"/>
          </a:p>
          <a:p>
            <a:pPr lvl="1">
              <a:spcBef>
                <a:spcPts val="200"/>
              </a:spcBef>
              <a:spcAft>
                <a:spcPts val="200"/>
              </a:spcAft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7110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3621AD-1480-4704-9F2B-6FD77611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Scoring Overview: Scorer Process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F88688-0710-46FA-8D42-456D94ABDD3D}"/>
              </a:ext>
            </a:extLst>
          </p:cNvPr>
          <p:cNvSpPr txBox="1">
            <a:spLocks/>
          </p:cNvSpPr>
          <p:nvPr/>
        </p:nvSpPr>
        <p:spPr>
          <a:xfrm>
            <a:off x="530646" y="1938128"/>
            <a:ext cx="10990385" cy="4647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</a:pPr>
            <a:r>
              <a:rPr lang="en-US" altLang="en-US" sz="2400">
                <a:latin typeface="Times New Roman"/>
                <a:cs typeface="Times New Roman"/>
              </a:rPr>
              <a:t>Scoring leaders and individual scorers are trained for each question. They must have content expertise.</a:t>
            </a:r>
          </a:p>
          <a:p>
            <a:pPr marL="457200" indent="-457200"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Each MCAS mathematics constructed response scorer must: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latin typeface="Times New Roman"/>
                <a:cs typeface="Times New Roman"/>
              </a:rPr>
              <a:t>participate in constructed response specific training 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latin typeface="Times New Roman"/>
                <a:cs typeface="Times New Roman"/>
              </a:rPr>
              <a:t>qualify to score each constructed response question</a:t>
            </a:r>
          </a:p>
          <a:p>
            <a:pPr marL="457200" indent="-457200">
              <a:spcAft>
                <a:spcPts val="600"/>
              </a:spcAft>
            </a:pPr>
            <a:r>
              <a:rPr lang="en-US" altLang="en-US" sz="2400">
                <a:latin typeface="Times New Roman"/>
                <a:cs typeface="Times New Roman"/>
              </a:rPr>
              <a:t>All leaders/scorers must show accuracy and consistency on practice papers before they are allowed to score “live” papers</a:t>
            </a:r>
          </a:p>
          <a:p>
            <a:pPr marL="457200" indent="-457200">
              <a:spcAft>
                <a:spcPts val="600"/>
              </a:spcAft>
            </a:pPr>
            <a:r>
              <a:rPr lang="en-US" sz="2400">
                <a:latin typeface="Times New Roman"/>
                <a:cs typeface="Times New Roman"/>
              </a:rPr>
              <a:t>A scorer’s performance is</a:t>
            </a:r>
            <a:r>
              <a:rPr lang="en-US" altLang="en-US" sz="2400">
                <a:latin typeface="Times New Roman"/>
                <a:cs typeface="Times New Roman"/>
              </a:rPr>
              <a:t> monitored during the scoring process </a:t>
            </a:r>
            <a:r>
              <a:rPr lang="en-US" sz="2400">
                <a:latin typeface="Times New Roman"/>
                <a:cs typeface="Times New Roman"/>
              </a:rPr>
              <a:t>by measures such as read-behinds and embedded responses to ensure accuracy</a:t>
            </a:r>
            <a:endParaRPr lang="en-US" altLang="en-US" sz="2400">
              <a:latin typeface="Times New Roman"/>
              <a:cs typeface="Times New Roman"/>
            </a:endParaRPr>
          </a:p>
          <a:p>
            <a:pPr marL="457200" indent="-457200">
              <a:spcAft>
                <a:spcPts val="600"/>
              </a:spcAft>
            </a:pPr>
            <a:r>
              <a:rPr lang="en-US" altLang="en-US" sz="2400">
                <a:latin typeface="Times New Roman"/>
                <a:cs typeface="Times New Roman"/>
              </a:rPr>
              <a:t>All responses are scored by more than one scorer for score accuracy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21"/>
    </mc:Choice>
    <mc:Fallback xmlns="">
      <p:transition spd="slow" advTm="15642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CC6707-52B2-4529-A0B6-A09E10AD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First Scoring Demonstration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B5A4E2-120E-4389-8EBC-52E6883F582F}"/>
              </a:ext>
            </a:extLst>
          </p:cNvPr>
          <p:cNvSpPr txBox="1">
            <a:spLocks/>
          </p:cNvSpPr>
          <p:nvPr/>
        </p:nvSpPr>
        <p:spPr>
          <a:xfrm>
            <a:off x="838200" y="2014576"/>
            <a:ext cx="10770325" cy="4633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>
                <a:latin typeface="Times New Roman"/>
                <a:cs typeface="Times New Roman"/>
              </a:rPr>
              <a:t>Question 1: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S-ID.B.5 (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Released 2021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200">
              <a:latin typeface="Times New Roman"/>
              <a:cs typeface="Times New Roman"/>
            </a:endParaRPr>
          </a:p>
          <a:p>
            <a:endParaRPr lang="en-US" altLang="en-US" sz="2200"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Review the following: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Question,</a:t>
            </a:r>
            <a:endParaRPr lang="en-US" altLang="en-US" sz="240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Sample Response,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Guide, and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rgbClr val="4948B6"/>
                </a:solidFill>
                <a:latin typeface="Times New Roman"/>
                <a:cs typeface="Times New Roman"/>
              </a:rPr>
              <a:t>the Scoring Notes.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400">
              <a:solidFill>
                <a:srgbClr val="4948B6"/>
              </a:solidFill>
              <a:latin typeface="Times New Roman"/>
              <a:cs typeface="Times New Roman"/>
            </a:endParaRP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altLang="en-US" sz="2800">
                <a:solidFill>
                  <a:srgbClr val="4948B6"/>
                </a:solidFill>
                <a:latin typeface="Times New Roman"/>
                <a:cs typeface="Times New Roman"/>
              </a:rPr>
              <a:t>Analyze the Training responses</a:t>
            </a:r>
          </a:p>
        </p:txBody>
      </p:sp>
    </p:spTree>
    <p:extLst>
      <p:ext uri="{BB962C8B-B14F-4D97-AF65-F5344CB8AC3E}">
        <p14:creationId xmlns:p14="http://schemas.microsoft.com/office/powerpoint/2010/main" val="35076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7"/>
    </mc:Choice>
    <mc:Fallback xmlns="">
      <p:transition spd="slow" advTm="355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CB58-A052-D5E6-68A1-3F013147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219058"/>
            <a:ext cx="11748975" cy="581044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Arial"/>
                <a:cs typeface="Arial"/>
              </a:rPr>
              <a:t>Question 1: Grade 10 – Statistics &amp; Probability –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3600">
                <a:latin typeface="Arial"/>
                <a:cs typeface="Arial"/>
              </a:rPr>
              <a:t>Released 2021</a:t>
            </a:r>
            <a:endParaRPr lang="en-US" sz="360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884F89E-DBF9-4C1F-BF41-5616F98177E1}"/>
              </a:ext>
            </a:extLst>
          </p:cNvPr>
          <p:cNvSpPr txBox="1"/>
          <p:nvPr/>
        </p:nvSpPr>
        <p:spPr>
          <a:xfrm>
            <a:off x="9929771" y="768101"/>
            <a:ext cx="2114411" cy="3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On page 2 of your Packet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D24D2-B23A-7E18-05C3-1A77A0F61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30" y="1055077"/>
            <a:ext cx="5204502" cy="47478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>
                <a:solidFill>
                  <a:srgbClr val="333333"/>
                </a:solidFill>
                <a:latin typeface="Times New Roman"/>
                <a:cs typeface="Arial"/>
              </a:rPr>
              <a:t>This question has four parts</a:t>
            </a: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The types and colors of the vehicles for sale at a dealership are shown in this table.</a:t>
            </a:r>
            <a:endParaRPr lang="en-US"/>
          </a:p>
          <a:p>
            <a:endParaRPr lang="en-US" sz="1200">
              <a:solidFill>
                <a:srgbClr val="333333"/>
              </a:solidFill>
              <a:latin typeface="Arial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r>
              <a:rPr lang="en-US" sz="1600" b="1">
                <a:latin typeface="Times New Roman"/>
                <a:cs typeface="Arial"/>
              </a:rPr>
              <a:t>Part A</a:t>
            </a:r>
            <a:endParaRPr lang="en-US" sz="1600">
              <a:latin typeface="Times New Roman"/>
              <a:cs typeface="Arial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Based on the table, what percentage of the vehicles for sale at the dealership are trucks? Show or explain how you got your answer.</a:t>
            </a:r>
            <a:endParaRPr lang="en-US" sz="1600">
              <a:latin typeface="Times New Roman"/>
              <a:cs typeface="Arial"/>
            </a:endParaRPr>
          </a:p>
          <a:p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Enter your answer and your work or explanation in the space provided.</a:t>
            </a:r>
            <a:endParaRPr lang="en-US" sz="1600">
              <a:latin typeface="Times New Roman"/>
              <a:cs typeface="Arial"/>
            </a:endParaRPr>
          </a:p>
          <a:p>
            <a:endParaRPr lang="en-US" sz="1600" b="1">
              <a:latin typeface="Times New Roman"/>
              <a:cs typeface="Arial"/>
            </a:endParaRPr>
          </a:p>
          <a:p>
            <a:endParaRPr lang="en-US" sz="1300" b="1">
              <a:latin typeface="Arial"/>
              <a:cs typeface="Arial"/>
            </a:endParaRPr>
          </a:p>
          <a:p>
            <a:endParaRPr lang="en-US" sz="1200">
              <a:solidFill>
                <a:srgbClr val="333333"/>
              </a:solidFill>
            </a:endParaRPr>
          </a:p>
          <a:p>
            <a:endParaRPr lang="en-US" sz="1200">
              <a:solidFill>
                <a:srgbClr val="333333"/>
              </a:solidFill>
            </a:endParaRPr>
          </a:p>
        </p:txBody>
      </p:sp>
      <p:pic>
        <p:nvPicPr>
          <p:cNvPr id="8" name="Picture 7" descr="A two-way frequency table that describes the types and colors of the vehicles for sale at the dealership.">
            <a:extLst>
              <a:ext uri="{FF2B5EF4-FFF2-40B4-BE49-F238E27FC236}">
                <a16:creationId xmlns:a16="http://schemas.microsoft.com/office/drawing/2014/main" id="{6BE3C530-F3A2-B003-A997-C05DD9DE6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72" y="2129292"/>
            <a:ext cx="2859494" cy="1484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ECB3A-37B2-10BA-90BD-2247437341EE}"/>
              </a:ext>
            </a:extLst>
          </p:cNvPr>
          <p:cNvSpPr txBox="1"/>
          <p:nvPr/>
        </p:nvSpPr>
        <p:spPr>
          <a:xfrm>
            <a:off x="5986130" y="1143000"/>
            <a:ext cx="5525386" cy="4940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  <a:latin typeface="Times New Roman"/>
                <a:cs typeface="Times New Roman"/>
              </a:rPr>
              <a:t>Part B</a:t>
            </a:r>
            <a:endParaRPr lang="en-US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What </a:t>
            </a:r>
            <a:r>
              <a:rPr lang="en-US" sz="1600" b="1">
                <a:solidFill>
                  <a:srgbClr val="333333"/>
                </a:solidFill>
                <a:latin typeface="Times New Roman"/>
                <a:cs typeface="Times New Roman"/>
              </a:rPr>
              <a:t>fraction</a:t>
            </a:r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 of the vans for sale at the dealership are blue? Show or explain how you got your answer.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cs typeface="Times New Roman"/>
              </a:rPr>
              <a:t>Enter your answer and your work or explanation in the space provided.</a:t>
            </a:r>
            <a:endParaRPr lang="en-US" sz="1600">
              <a:solidFill>
                <a:srgbClr val="000000"/>
              </a:solidFill>
              <a:latin typeface="Times New Roman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  <a:latin typeface="Times New Roman"/>
                <a:cs typeface="Arial"/>
              </a:rPr>
              <a:t>Part C</a:t>
            </a:r>
            <a:endParaRPr lang="en-US" sz="1600">
              <a:solidFill>
                <a:srgbClr val="000000"/>
              </a:solidFill>
              <a:latin typeface="Times New Roman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What fraction of the vehicles for sale at the dealership are red </a:t>
            </a:r>
            <a:r>
              <a:rPr lang="en-US" sz="1600" b="1">
                <a:solidFill>
                  <a:srgbClr val="333333"/>
                </a:solidFill>
                <a:latin typeface="Times New Roman"/>
                <a:cs typeface="Arial"/>
              </a:rPr>
              <a:t>or</a:t>
            </a: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 are vans? Show or explain how you got your answer.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cs typeface="Arial"/>
              </a:rPr>
              <a:t>Enter your answer and your work or explanation in the space provided.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rgbClr val="000000"/>
                </a:solidFill>
                <a:latin typeface="Times New Roman"/>
                <a:cs typeface="Arial"/>
              </a:rPr>
              <a:t>Part D</a:t>
            </a:r>
            <a:endParaRPr lang="en-US" sz="1600">
              <a:solidFill>
                <a:srgbClr val="000000"/>
              </a:solidFill>
              <a:latin typeface="Times New Roman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How many of the vehicles for sale at the dealership are vans </a:t>
            </a:r>
            <a:r>
              <a:rPr lang="en-US" sz="1600" b="1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and</a:t>
            </a:r>
            <a:r>
              <a:rPr lang="en-US" sz="1600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 are either red </a:t>
            </a:r>
            <a:r>
              <a:rPr lang="en-US" sz="1600" b="1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or</a:t>
            </a:r>
            <a:r>
              <a:rPr lang="en-US" sz="1600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 green? Show or explain how you got your answer.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rgbClr val="333333"/>
                </a:solidFill>
                <a:latin typeface="Times New Roman"/>
                <a:ea typeface="Lato"/>
                <a:cs typeface="Arial"/>
              </a:rPr>
              <a:t>Enter your answer and your work or explanation in the space provided.</a:t>
            </a:r>
            <a:endParaRPr lang="en-US" sz="1600">
              <a:latin typeface="Times New Roman"/>
              <a:cs typeface="Arial"/>
            </a:endParaRPr>
          </a:p>
          <a:p>
            <a:endParaRPr lang="en-US">
              <a:solidFill>
                <a:srgbClr val="333333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637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09"/>
    </mc:Choice>
    <mc:Fallback xmlns="">
      <p:transition spd="slow" advTm="1175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E_Template" id="{8B1FC134-3306-8949-8EE6-54D8D1A68082}" vid="{D023F173-81C9-6C41-B8A8-A9E8365AC2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ca7aa4-7fee-4083-94e1-2adc3ae970bc">
      <UserInfo>
        <DisplayName>Bettencourt, Helene H. (DESE)</DisplayName>
        <AccountId>18</AccountId>
        <AccountType/>
      </UserInfo>
    </SharedWithUsers>
    <lcf76f155ced4ddcb4097134ff3c332f xmlns="1d01d358-fb5c-480b-94c0-87be6b23463f">
      <Terms xmlns="http://schemas.microsoft.com/office/infopath/2007/PartnerControls"/>
    </lcf76f155ced4ddcb4097134ff3c332f>
    <TaxCatchAll xmlns="0dca7aa4-7fee-4083-94e1-2adc3ae970bc" xsi:nil="true"/>
    <File_x0020_Status xmlns="1d01d358-fb5c-480b-94c0-87be6b23463f">Draft</File_x0020_Status>
    <Admin_x0020_Year xmlns="1d01d358-fb5c-480b-94c0-87be6b23463f">
      <Value>2020</Value>
    </Admin_x0020_Year>
    <Required_x0020_Document xmlns="1d01d358-fb5c-480b-94c0-87be6b23463f" xsi:nil="true"/>
    <Approval_x0020_Record xmlns="1d01d358-fb5c-480b-94c0-87be6b23463f">false</Approval_x0020_Record>
    <Category0 xmlns="1d01d358-fb5c-480b-94c0-87be6b23463f">To be assigned</Category0>
    <Date xmlns="1d01d358-fb5c-480b-94c0-87be6b23463f" xsi:nil="true"/>
    <Meeting_x0020_Name xmlns="1d01d358-fb5c-480b-94c0-87be6b23463f" xsi:nil="true"/>
    <Category xmlns="1d01d358-fb5c-480b-94c0-87be6b23463f" xsi:nil="true"/>
    <Archive xmlns="1d01d358-fb5c-480b-94c0-87be6b23463f">false</Archiv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5FB14DB3FE6C4CA721D3340365D5E8" ma:contentTypeVersion="37" ma:contentTypeDescription="Create a new document." ma:contentTypeScope="" ma:versionID="86df65be89a453858224e75096edd462">
  <xsd:schema xmlns:xsd="http://www.w3.org/2001/XMLSchema" xmlns:xs="http://www.w3.org/2001/XMLSchema" xmlns:p="http://schemas.microsoft.com/office/2006/metadata/properties" xmlns:ns2="1d01d358-fb5c-480b-94c0-87be6b23463f" xmlns:ns3="0dca7aa4-7fee-4083-94e1-2adc3ae970bc" targetNamespace="http://schemas.microsoft.com/office/2006/metadata/properties" ma:root="true" ma:fieldsID="daf3c718f282ff3c0c8542d067b2b676" ns2:_="" ns3:_="">
    <xsd:import namespace="1d01d358-fb5c-480b-94c0-87be6b23463f"/>
    <xsd:import namespace="0dca7aa4-7fee-4083-94e1-2adc3ae970bc"/>
    <xsd:element name="properties">
      <xsd:complexType>
        <xsd:sequence>
          <xsd:element name="documentManagement">
            <xsd:complexType>
              <xsd:all>
                <xsd:element ref="ns2:Category0" minOccurs="0"/>
                <xsd:element ref="ns2:Category" minOccurs="0"/>
                <xsd:element ref="ns2:Meeting_x0020_Name" minOccurs="0"/>
                <xsd:element ref="ns2:Admin_x0020_Year" minOccurs="0"/>
                <xsd:element ref="ns2:Date" minOccurs="0"/>
                <xsd:element ref="ns2:File_x0020_Status" minOccurs="0"/>
                <xsd:element ref="ns2:Required_x0020_Document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Metadata" minOccurs="0"/>
                <xsd:element ref="ns2:Archive" minOccurs="0"/>
                <xsd:element ref="ns2:Approval_x0020_Record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1d358-fb5c-480b-94c0-87be6b23463f" elementFormDefault="qualified">
    <xsd:import namespace="http://schemas.microsoft.com/office/2006/documentManagement/types"/>
    <xsd:import namespace="http://schemas.microsoft.com/office/infopath/2007/PartnerControls"/>
    <xsd:element name="Category0" ma:index="2" nillable="true" ma:displayName="Category" ma:default="To be assigned" ma:format="Dropdown" ma:internalName="Category0">
      <xsd:simpleType>
        <xsd:restriction base="dms:Choice">
          <xsd:enumeration value="Content/ABBI Support"/>
          <xsd:enumeration value="Contracts"/>
          <xsd:enumeration value="Forms"/>
          <xsd:enumeration value="IT Docs"/>
          <xsd:enumeration value="Manuals and Trainings"/>
          <xsd:enumeration value="MCAS Project Documentation"/>
          <xsd:enumeration value="MCAS Support Page"/>
          <xsd:enumeration value="PearsonAccess Next/Test Nav"/>
          <xsd:enumeration value="Psychometrics"/>
          <xsd:enumeration value="Resource Center"/>
          <xsd:enumeration value="Reporting"/>
          <xsd:enumeration value="Scoring"/>
          <xsd:enumeration value="Service Center"/>
          <xsd:enumeration value="System Integration"/>
          <xsd:enumeration value="Team Information"/>
          <xsd:enumeration value="To be assigned"/>
        </xsd:restriction>
      </xsd:simpleType>
    </xsd:element>
    <xsd:element name="Category" ma:index="3" nillable="true" ma:displayName="Document Type" ma:description="Document Type" ma:format="Dropdown" ma:indexed="true" ma:internalName="Category">
      <xsd:simpleType>
        <xsd:restriction base="dms:Choice">
          <xsd:enumeration value="Change Requests"/>
          <xsd:enumeration value="Checklists"/>
          <xsd:enumeration value="Customer Deliverables"/>
          <xsd:enumeration value="Customer Satisfaction Surveys"/>
          <xsd:enumeration value="Lessons Learned"/>
          <xsd:enumeration value="Links"/>
          <xsd:enumeration value="Meeting Minutes"/>
          <xsd:enumeration value="Post Project/Phase End"/>
          <xsd:enumeration value="Presentations"/>
          <xsd:enumeration value="Project Management"/>
          <xsd:enumeration value="Project Specifications"/>
          <xsd:enumeration value="Requirements"/>
          <xsd:enumeration value="Schedules"/>
          <xsd:enumeration value="Scope"/>
          <xsd:enumeration value="Templates"/>
          <xsd:enumeration value="Tools"/>
          <xsd:enumeration value="Tracking"/>
          <xsd:enumeration value="Waivers"/>
          <xsd:enumeration value="Work Instructions"/>
        </xsd:restriction>
      </xsd:simpleType>
    </xsd:element>
    <xsd:element name="Meeting_x0020_Name" ma:index="4" nillable="true" ma:displayName="Meeting Name" ma:format="Dropdown" ma:indexed="true" ma:internalName="Meeting_x0020_Name">
      <xsd:simpleType>
        <xsd:union memberTypes="dms:Text">
          <xsd:simpleType>
            <xsd:restriction base="dms:Choice">
              <xsd:enumeration value="Assistive Technology Web Extension"/>
              <xsd:enumeration value="Content"/>
              <xsd:enumeration value="Cross Functional"/>
              <xsd:enumeration value="Forms"/>
              <xsd:enumeration value="Leadership w/Cognia"/>
              <xsd:enumeration value="Leadership w/DESE"/>
              <xsd:enumeration value="MA Monthly Management Meeting"/>
              <xsd:enumeration value="MCAS and RICAS Internal Team"/>
              <xsd:enumeration value="MCAS Risks and Issues Review"/>
              <xsd:enumeration value="Online Administration and Testing"/>
              <xsd:enumeration value="Production w/Cognia"/>
              <xsd:enumeration value="Production w/DESE"/>
              <xsd:enumeration value="Psychometrics w/Cognia"/>
              <xsd:enumeration value="Psychometrics w/DESE"/>
              <xsd:enumeration value="Remote Proctor Pilot"/>
              <xsd:enumeration value="Reporting w/DESE"/>
              <xsd:enumeration value="RI Monthly Management Meeting"/>
              <xsd:enumeration value="RICAS"/>
              <xsd:enumeration value="SCM Team"/>
              <xsd:enumeration value="Scoring w/Cognia"/>
              <xsd:enumeration value="Scoring w/DESE"/>
              <xsd:enumeration value="Systems Integration"/>
            </xsd:restriction>
          </xsd:simpleType>
        </xsd:union>
      </xsd:simpleType>
    </xsd:element>
    <xsd:element name="Admin_x0020_Year" ma:index="5" nillable="true" ma:displayName="Admin Year" ma:default="2020" ma:internalName="Admin_x0020_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9"/>
                    <xsd:enumeration value="2020"/>
                    <xsd:enumeration value="2021"/>
                  </xsd:restriction>
                </xsd:simpleType>
              </xsd:element>
            </xsd:sequence>
          </xsd:extension>
        </xsd:complexContent>
      </xsd:complexType>
    </xsd:element>
    <xsd:element name="Date" ma:index="6" nillable="true" ma:displayName="Date" ma:format="DateOnly" ma:indexed="true" ma:internalName="Date">
      <xsd:simpleType>
        <xsd:restriction base="dms:DateTime"/>
      </xsd:simpleType>
    </xsd:element>
    <xsd:element name="File_x0020_Status" ma:index="7" nillable="true" ma:displayName="File Status" ma:default="Draft" ma:format="Dropdown" ma:internalName="File_x0020_Status">
      <xsd:simpleType>
        <xsd:restriction base="dms:Choice">
          <xsd:enumeration value="Archive"/>
          <xsd:enumeration value="Baselined"/>
          <xsd:enumeration value="Delivered"/>
          <xsd:enumeration value="Draft"/>
        </xsd:restriction>
      </xsd:simpleType>
    </xsd:element>
    <xsd:element name="Required_x0020_Document" ma:index="8" nillable="true" ma:displayName="Required Document" ma:description="PR-00044 Deliverable - this column is draft" ma:format="Dropdown" ma:indexed="true" ma:internalName="Required_x0020_Document">
      <xsd:simpleType>
        <xsd:restriction base="dms:Choice">
          <xsd:enumeration value="Business Requirements Document (BRD)"/>
          <xsd:enumeration value="PR-00003 Risk Management Procedure"/>
          <xsd:enumeration value="Customer Satisfaction Surveys"/>
          <xsd:enumeration value="Lessons Learned"/>
          <xsd:enumeration value="Project Management Plan"/>
        </xsd:restriction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Archive" ma:index="21" nillable="true" ma:displayName="Archive" ma:default="0" ma:internalName="Archive">
      <xsd:simpleType>
        <xsd:restriction base="dms:Boolean"/>
      </xsd:simpleType>
    </xsd:element>
    <xsd:element name="Approval_x0020_Record" ma:index="22" nillable="true" ma:displayName="Approval Record" ma:default="0" ma:description="BRD approvals, emails, documented customer approvals etc." ma:internalName="Approval_x0020_Record">
      <xsd:simpleType>
        <xsd:restriction base="dms:Boolean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a7aa4-7fee-4083-94e1-2adc3ae970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9" nillable="true" ma:displayName="Taxonomy Catch All Column" ma:hidden="true" ma:list="{45c7d4eb-f99c-41c4-8537-a09014e06515}" ma:internalName="TaxCatchAll" ma:showField="CatchAllData" ma:web="0dca7aa4-7fee-4083-94e1-2adc3ae970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434A98-F106-45CE-8E8A-DD686612E616}">
  <ds:schemaRefs>
    <ds:schemaRef ds:uri="b906d55b-a694-4ee1-a926-b6d0b5dbfc30"/>
    <ds:schemaRef ds:uri="fdcd57df-05e8-4749-9cc8-5afe3dcd00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0F4F6BA-9256-4D68-961F-89F22BA60E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89D20C-5520-4064-9498-4B07DE80EC2C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47</Slides>
  <Notes>37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 Scoring of Grade 10 Mathematics  MCAS Constructed Response Questions </vt:lpstr>
      <vt:lpstr>Agenda</vt:lpstr>
      <vt:lpstr>Life Cycle of a MCAS Mathematics Question</vt:lpstr>
      <vt:lpstr>Constructed Response (CR) Questions</vt:lpstr>
      <vt:lpstr>Things to Know</vt:lpstr>
      <vt:lpstr>Scoring Overview: Benchmarking Process</vt:lpstr>
      <vt:lpstr>Scoring Overview: Scorer Process</vt:lpstr>
      <vt:lpstr>First Scoring Demonstration</vt:lpstr>
      <vt:lpstr>Question 1: Grade 10 – Statistics &amp; Probability – Released 2021</vt:lpstr>
      <vt:lpstr>Grade 10 Question Sample Response</vt:lpstr>
      <vt:lpstr>Grade 10 Scoring Guide</vt:lpstr>
      <vt:lpstr>Grade 10 Question Scoring Notes</vt:lpstr>
      <vt:lpstr>Training Response: Score 4</vt:lpstr>
      <vt:lpstr>Training Response: Score 4 Cont'd</vt:lpstr>
      <vt:lpstr>Training Response: Score 3</vt:lpstr>
      <vt:lpstr>Training Response: Score 3 Cont'd</vt:lpstr>
      <vt:lpstr>Training Response: Score 2</vt:lpstr>
      <vt:lpstr>Training Response: Score 2 Cont'd</vt:lpstr>
      <vt:lpstr>Training Response: Score 1 </vt:lpstr>
      <vt:lpstr>Training Response: Score 1 Cont'd</vt:lpstr>
      <vt:lpstr>Training Response: Score 0 </vt:lpstr>
      <vt:lpstr>Training Response: Score 0 Cont'd</vt:lpstr>
      <vt:lpstr>Individual Practice of Scoring Student Responses</vt:lpstr>
      <vt:lpstr>Practice Response A </vt:lpstr>
      <vt:lpstr>Practice Response B </vt:lpstr>
      <vt:lpstr>Practice Response C </vt:lpstr>
      <vt:lpstr>Practice Response D </vt:lpstr>
      <vt:lpstr>Practice Response E </vt:lpstr>
      <vt:lpstr>Second Scoring Demonstration</vt:lpstr>
      <vt:lpstr>Question 2: Grade 10 – Number &amp; Quantity – Released 2023</vt:lpstr>
      <vt:lpstr>Grade 10 Question Sample Response</vt:lpstr>
      <vt:lpstr>Grade 10 Scoring Guide</vt:lpstr>
      <vt:lpstr>Grade 10 Question Scoring Notes</vt:lpstr>
      <vt:lpstr>Training Response: Score 4</vt:lpstr>
      <vt:lpstr>Training Response: Score 3</vt:lpstr>
      <vt:lpstr>Training Response: Score 2</vt:lpstr>
      <vt:lpstr>Training Response: Score 1</vt:lpstr>
      <vt:lpstr>Training Response: Score 0</vt:lpstr>
      <vt:lpstr>Individual Practice of Scoring Student Responses</vt:lpstr>
      <vt:lpstr>Practice Response A </vt:lpstr>
      <vt:lpstr>Practice Response B</vt:lpstr>
      <vt:lpstr>Practice Response C</vt:lpstr>
      <vt:lpstr>Practice Response D</vt:lpstr>
      <vt:lpstr>Practice Response E</vt:lpstr>
      <vt:lpstr>Resources on DESE Website</vt:lpstr>
      <vt:lpstr>Contact Information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Scoring of Grade 10 Constructed Response Question</dc:title>
  <dc:creator>Lanai, Evy (DESE)</dc:creator>
  <cp:revision>2</cp:revision>
  <dcterms:created xsi:type="dcterms:W3CDTF">2022-10-11T20:32:22Z</dcterms:created>
  <dcterms:modified xsi:type="dcterms:W3CDTF">2024-05-23T18:02:15Z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4411600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ContentTypeId">
    <vt:lpwstr>0x010100D75FB14DB3FE6C4CA721D3340365D5E8</vt:lpwstr>
  </property>
</Properties>
</file>